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01" r:id="rId2"/>
    <p:sldId id="259" r:id="rId3"/>
    <p:sldId id="258" r:id="rId4"/>
    <p:sldId id="260" r:id="rId5"/>
    <p:sldId id="263" r:id="rId6"/>
    <p:sldId id="261" r:id="rId7"/>
    <p:sldId id="262" r:id="rId8"/>
    <p:sldId id="265" r:id="rId9"/>
    <p:sldId id="268" r:id="rId10"/>
    <p:sldId id="264" r:id="rId11"/>
    <p:sldId id="266" r:id="rId12"/>
    <p:sldId id="271" r:id="rId13"/>
    <p:sldId id="267" r:id="rId14"/>
    <p:sldId id="275" r:id="rId15"/>
    <p:sldId id="294" r:id="rId16"/>
    <p:sldId id="274" r:id="rId17"/>
    <p:sldId id="273" r:id="rId18"/>
    <p:sldId id="293" r:id="rId19"/>
    <p:sldId id="270" r:id="rId20"/>
    <p:sldId id="281" r:id="rId21"/>
    <p:sldId id="285" r:id="rId22"/>
    <p:sldId id="280" r:id="rId23"/>
    <p:sldId id="305" r:id="rId24"/>
    <p:sldId id="279" r:id="rId25"/>
    <p:sldId id="278" r:id="rId26"/>
    <p:sldId id="277" r:id="rId27"/>
    <p:sldId id="309" r:id="rId28"/>
    <p:sldId id="303" r:id="rId29"/>
    <p:sldId id="289" r:id="rId30"/>
    <p:sldId id="286" r:id="rId31"/>
    <p:sldId id="283" r:id="rId32"/>
    <p:sldId id="287" r:id="rId33"/>
    <p:sldId id="288" r:id="rId34"/>
    <p:sldId id="306" r:id="rId35"/>
    <p:sldId id="299" r:id="rId36"/>
    <p:sldId id="307" r:id="rId37"/>
    <p:sldId id="304" r:id="rId38"/>
    <p:sldId id="308" r:id="rId39"/>
    <p:sldId id="298" r:id="rId40"/>
    <p:sldId id="284" r:id="rId41"/>
    <p:sldId id="30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1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D9692-8BC6-4664-B9D3-4B1E1DF9452B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061D4-6772-4AC3-9713-A334F94B1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061D4-6772-4AC3-9713-A334F94B191F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292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15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921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61322-5143-4118-B44B-7E3FD9280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4356073"/>
      </p:ext>
    </p:extLst>
  </p:cSld>
  <p:clrMapOvr>
    <a:masterClrMapping/>
  </p:clrMapOvr>
  <p:transition>
    <p:pull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0E967-3174-4EA8-853D-18826C790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57487-BDD2-4C07-9F52-10BBED9FCD6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4100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596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416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0229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4593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013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584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55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F43A7-4ABC-4577-B58A-798364CF6303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5EEBE-61AD-4856-926B-4B42C390B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06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85750"/>
            <a:ext cx="7543800" cy="2071680"/>
          </a:xfrm>
        </p:spPr>
        <p:txBody>
          <a:bodyPr>
            <a:normAutofit fontScale="90000"/>
          </a:bodyPr>
          <a:lstStyle/>
          <a:p>
            <a:r>
              <a:rPr lang="ru-RU" sz="2000" spc="150" dirty="0" smtClean="0">
                <a:solidFill>
                  <a:srgbClr val="C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ПРОБЛЕМЫ БЕЗОПАСНОСТИ</a:t>
            </a:r>
            <a:br>
              <a:rPr lang="ru-RU" sz="2000" spc="150" dirty="0" smtClean="0">
                <a:solidFill>
                  <a:srgbClr val="C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</a:br>
            <a:r>
              <a:rPr lang="ru-RU" sz="2000" spc="150" dirty="0" smtClean="0">
                <a:solidFill>
                  <a:srgbClr val="C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  В ПЕДИАТРИЧЕСКОЙ АНЕСТЕЗИОЛОГИИ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b="1" dirty="0" smtClean="0">
                <a:latin typeface="Tahoma" pitchFamily="34" charset="0"/>
                <a:cs typeface="Tahoma" pitchFamily="34" charset="0"/>
              </a:rPr>
              <a:t>Коваль С.Н. – зав. ОАРИТ АН УГОКБ</a:t>
            </a:r>
            <a:br>
              <a:rPr lang="ru-RU" sz="1800" b="1" dirty="0" smtClean="0">
                <a:latin typeface="Tahoma" pitchFamily="34" charset="0"/>
                <a:cs typeface="Tahoma" pitchFamily="34" charset="0"/>
              </a:rPr>
            </a:br>
            <a:r>
              <a:rPr lang="ru-RU" sz="1800" b="1" dirty="0" smtClean="0">
                <a:latin typeface="Tahoma" pitchFamily="34" charset="0"/>
                <a:cs typeface="Tahoma" pitchFamily="34" charset="0"/>
              </a:rPr>
              <a:t>Кулагин А.Е. – зав. кафедрой детской  анестезиологии и реаниматологии </a:t>
            </a:r>
            <a:r>
              <a:rPr lang="ru-RU" sz="1800" b="1" dirty="0" err="1" smtClean="0">
                <a:latin typeface="Tahoma" pitchFamily="34" charset="0"/>
                <a:cs typeface="Tahoma" pitchFamily="34" charset="0"/>
              </a:rPr>
              <a:t>БелМАПО</a:t>
            </a:r>
            <a:r>
              <a:rPr lang="ru-RU" sz="18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sz="1800" b="1" dirty="0" smtClean="0">
                <a:latin typeface="Tahoma" pitchFamily="34" charset="0"/>
                <a:cs typeface="Tahoma" pitchFamily="34" charset="0"/>
              </a:rPr>
            </a:br>
            <a:r>
              <a:rPr lang="ru-RU" sz="1800" b="1" dirty="0" smtClean="0">
                <a:latin typeface="Tahoma" pitchFamily="34" charset="0"/>
                <a:cs typeface="Tahoma" pitchFamily="34" charset="0"/>
              </a:rPr>
              <a:t>Минск 2019</a:t>
            </a:r>
            <a:r>
              <a:rPr lang="ru-RU" sz="20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sz="2000" b="1" dirty="0" smtClean="0">
                <a:latin typeface="Tahoma" pitchFamily="34" charset="0"/>
                <a:cs typeface="Tahoma" pitchFamily="34" charset="0"/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5286375"/>
            <a:ext cx="44196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i="1" kern="0" smtClean="0">
                <a:solidFill>
                  <a:schemeClr val="tx2"/>
                </a:solidFill>
              </a:rPr>
              <a:t> </a:t>
            </a:r>
            <a:endParaRPr lang="ru-RU" i="1" kern="0" dirty="0">
              <a:solidFill>
                <a:schemeClr val="tx2"/>
              </a:solidFill>
            </a:endParaRPr>
          </a:p>
        </p:txBody>
      </p:sp>
      <p:pic>
        <p:nvPicPr>
          <p:cNvPr id="6" name="Picture 8" descr="Фото0678"/>
          <p:cNvPicPr>
            <a:picLocks noChangeAspect="1" noChangeArrowheads="1"/>
          </p:cNvPicPr>
          <p:nvPr/>
        </p:nvPicPr>
        <p:blipFill>
          <a:blip r:embed="rId2" cstate="print"/>
          <a:srcRect l="38071" t="18446" r="11166" b="27704"/>
          <a:stretch>
            <a:fillRect/>
          </a:stretch>
        </p:blipFill>
        <p:spPr bwMode="auto">
          <a:xfrm>
            <a:off x="2051720" y="1916832"/>
            <a:ext cx="5545859" cy="441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260350"/>
            <a:ext cx="8858250" cy="81121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3200" spc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Анестезиологическое осложнение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980729"/>
            <a:ext cx="8390706" cy="5720110"/>
          </a:xfrm>
        </p:spPr>
        <p:txBody>
          <a:bodyPr/>
          <a:lstStyle/>
          <a:p>
            <a:pPr marL="93663" indent="-1588" algn="just">
              <a:lnSpc>
                <a:spcPts val="3400"/>
              </a:lnSpc>
              <a:buFont typeface="Arial" charset="0"/>
              <a:buNone/>
              <a:defRPr/>
            </a:pPr>
            <a:r>
              <a:rPr lang="ru-RU" sz="2800" spc="100" dirty="0" smtClean="0">
                <a:latin typeface="Tahoma" pitchFamily="34" charset="0"/>
              </a:rPr>
              <a:t>Неготовность</a:t>
            </a:r>
            <a:r>
              <a:rPr lang="ru-RU" sz="2800" dirty="0" smtClean="0">
                <a:latin typeface="Tahoma" pitchFamily="34" charset="0"/>
              </a:rPr>
              <a:t> и/или </a:t>
            </a:r>
            <a:r>
              <a:rPr lang="ru-RU" sz="2800" spc="200" dirty="0" smtClean="0">
                <a:latin typeface="Tahoma" pitchFamily="34" charset="0"/>
              </a:rPr>
              <a:t>неспособность</a:t>
            </a:r>
            <a:r>
              <a:rPr lang="ru-RU" sz="2800" dirty="0" smtClean="0">
                <a:latin typeface="Tahoma" pitchFamily="34" charset="0"/>
              </a:rPr>
              <a:t> врача справиться с остро возникшей ситуацией, недостаточная компетентность и  несоблюдение  стандартов (протоколов) -</a:t>
            </a:r>
          </a:p>
          <a:p>
            <a:pPr marL="93663" indent="-1588" algn="just">
              <a:lnSpc>
                <a:spcPts val="3400"/>
              </a:lnSpc>
              <a:buFont typeface="Arial" charset="0"/>
              <a:buNone/>
              <a:defRPr/>
            </a:pPr>
            <a:r>
              <a:rPr lang="ru-RU" sz="2800" dirty="0" smtClean="0">
                <a:latin typeface="Tahoma" pitchFamily="34" charset="0"/>
              </a:rPr>
              <a:t>бывает связано с самоуверенностью и недостаточной теоретической подготовкой.</a:t>
            </a:r>
          </a:p>
        </p:txBody>
      </p:sp>
      <p:pic>
        <p:nvPicPr>
          <p:cNvPr id="28673" name="Picture 1" descr="C:\Documents and Settings\User\Рабочий стол\P1020131.JPG"/>
          <p:cNvPicPr>
            <a:picLocks noChangeAspect="1" noChangeArrowheads="1"/>
          </p:cNvPicPr>
          <p:nvPr/>
        </p:nvPicPr>
        <p:blipFill>
          <a:blip r:embed="rId2" cstate="print"/>
          <a:srcRect l="38222" t="37298" r="33629" b="32344"/>
          <a:stretch>
            <a:fillRect/>
          </a:stretch>
        </p:blipFill>
        <p:spPr bwMode="auto">
          <a:xfrm>
            <a:off x="4714876" y="4143380"/>
            <a:ext cx="4077128" cy="24753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Анестезия и </a:t>
            </a:r>
            <a:r>
              <a:rPr lang="ru-RU" sz="3200" b="1" dirty="0" err="1" smtClean="0">
                <a:solidFill>
                  <a:srgbClr val="FF0000"/>
                </a:solidFill>
              </a:rPr>
              <a:t>периоперативная</a:t>
            </a:r>
            <a:r>
              <a:rPr lang="ru-RU" sz="3200" b="1" dirty="0" smtClean="0">
                <a:solidFill>
                  <a:srgbClr val="FF0000"/>
                </a:solidFill>
              </a:rPr>
              <a:t> медицина в педиатрии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 smtClean="0"/>
              <a:t>ОСНОВНЫЕ ПРОБЛЕМЫ</a:t>
            </a:r>
          </a:p>
          <a:p>
            <a:pPr algn="just">
              <a:buFontTx/>
              <a:buChar char="-"/>
            </a:pPr>
            <a:r>
              <a:rPr lang="ru-RU" sz="2800" b="1" i="1" dirty="0" smtClean="0"/>
              <a:t>Инфекции верхних дыхательных путей, астма и аллергии</a:t>
            </a:r>
            <a:r>
              <a:rPr lang="ru-RU" sz="2800" dirty="0" smtClean="0"/>
              <a:t> – оказывают влияние на заболеваемость и летальность в современной детской анестезиологии. Сочетание их увеличивает риск осложнений анестезии: обструкция дыхательных путей, </a:t>
            </a:r>
            <a:r>
              <a:rPr lang="ru-RU" sz="2800" dirty="0" err="1" smtClean="0"/>
              <a:t>бронхоспазм</a:t>
            </a:r>
            <a:r>
              <a:rPr lang="ru-RU" sz="2800" dirty="0" smtClean="0"/>
              <a:t>, ларингоспазм, нарушения механики дыхания, </a:t>
            </a:r>
            <a:r>
              <a:rPr lang="ru-RU" sz="2800" dirty="0" err="1" smtClean="0"/>
              <a:t>стридор</a:t>
            </a:r>
            <a:r>
              <a:rPr lang="ru-RU" sz="2800" dirty="0" smtClean="0"/>
              <a:t> после </a:t>
            </a:r>
            <a:r>
              <a:rPr lang="ru-RU" sz="2800" dirty="0" err="1" smtClean="0"/>
              <a:t>экстубации</a:t>
            </a:r>
            <a:r>
              <a:rPr lang="ru-RU" sz="2800" dirty="0" smtClean="0"/>
              <a:t>, кашель, </a:t>
            </a:r>
            <a:r>
              <a:rPr lang="ru-RU" sz="2800" dirty="0" err="1" smtClean="0"/>
              <a:t>десатурация</a:t>
            </a:r>
            <a:r>
              <a:rPr lang="ru-RU" sz="2800" dirty="0" smtClean="0"/>
              <a:t>, брадикардия, ателектазы, пневмония, смерть.</a:t>
            </a:r>
          </a:p>
          <a:p>
            <a:pPr algn="just">
              <a:buNone/>
            </a:pPr>
            <a:r>
              <a:rPr lang="ru-RU" sz="2800" b="1" i="1" dirty="0" smtClean="0"/>
              <a:t>Оценка респираторного статуса </a:t>
            </a:r>
            <a:r>
              <a:rPr lang="ru-RU" sz="2800" dirty="0" smtClean="0"/>
              <a:t>(особенно у детей в возрасте до 6 месяцев!).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Высокая температура и продуктивный кашель или желто-зеленые выделения из носа с температурой (</a:t>
            </a:r>
            <a:r>
              <a:rPr lang="en-US" dirty="0" smtClean="0"/>
              <a:t>&gt;38,0 </a:t>
            </a:r>
            <a:r>
              <a:rPr lang="ru-RU" dirty="0" smtClean="0"/>
              <a:t>град.С) – требуют отмены плановой операции.</a:t>
            </a:r>
          </a:p>
          <a:p>
            <a:pPr algn="just"/>
            <a:r>
              <a:rPr lang="ru-RU" dirty="0" smtClean="0"/>
              <a:t>После острой инфекции плановая операция проводится в период после 4 месяцев от выздоровления (но не менее месяца).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Мониторинг в детской анестезиологии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Насколько безопасны наркозы в детской анестезиологии?</a:t>
            </a:r>
          </a:p>
          <a:p>
            <a:pPr algn="just"/>
            <a:r>
              <a:rPr lang="ru-RU" dirty="0" smtClean="0"/>
              <a:t>Частота остановки сердца – 1:7260 анестезий (Италия</a:t>
            </a:r>
            <a:r>
              <a:rPr lang="en-US" dirty="0" smtClean="0"/>
              <a:t>, 2012</a:t>
            </a:r>
            <a:r>
              <a:rPr lang="ru-RU" dirty="0" smtClean="0"/>
              <a:t>) с летальностью 26% (значительно выше, чем во взрослой анестезиологии). </a:t>
            </a:r>
          </a:p>
          <a:p>
            <a:pPr algn="just"/>
            <a:r>
              <a:rPr lang="ru-RU" i="1" dirty="0" smtClean="0"/>
              <a:t>Слабое место у детей – система дыхания.</a:t>
            </a:r>
          </a:p>
          <a:p>
            <a:pPr algn="just">
              <a:buNone/>
            </a:pPr>
            <a:r>
              <a:rPr lang="ru-RU" b="1" i="1" u="sng" dirty="0" smtClean="0"/>
              <a:t>Клиническое наблюдение.</a:t>
            </a:r>
          </a:p>
          <a:p>
            <a:pPr algn="just">
              <a:buNone/>
            </a:pPr>
            <a:r>
              <a:rPr lang="en-US" b="1" i="1" dirty="0" smtClean="0"/>
              <a:t>I. </a:t>
            </a:r>
            <a:r>
              <a:rPr lang="ru-RU" b="1" i="1" dirty="0" err="1" smtClean="0"/>
              <a:t>Пульсоксиметрия</a:t>
            </a:r>
            <a:r>
              <a:rPr lang="ru-RU" b="1" i="1" dirty="0" smtClean="0"/>
              <a:t> и </a:t>
            </a:r>
            <a:r>
              <a:rPr lang="ru-RU" b="1" i="1" dirty="0" err="1" smtClean="0"/>
              <a:t>капнография</a:t>
            </a:r>
            <a:r>
              <a:rPr lang="ru-RU" b="1" i="1" dirty="0" smtClean="0"/>
              <a:t> </a:t>
            </a:r>
            <a:r>
              <a:rPr lang="ru-RU" dirty="0" smtClean="0"/>
              <a:t>– необходимые, доступные в наше время и непрерывные измерения (!).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Мониторинг в детской анестезиологии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844824"/>
            <a:ext cx="8085584" cy="3733875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i="1" dirty="0" smtClean="0"/>
              <a:t>Базисный мониторинг:</a:t>
            </a:r>
          </a:p>
          <a:p>
            <a:pPr>
              <a:buNone/>
            </a:pPr>
            <a:r>
              <a:rPr lang="ru-RU" sz="2600" dirty="0" smtClean="0"/>
              <a:t> - </a:t>
            </a:r>
            <a:r>
              <a:rPr lang="ru-RU" sz="2600" i="1" u="sng" dirty="0" err="1" smtClean="0"/>
              <a:t>пульсоксиметрия</a:t>
            </a:r>
            <a:r>
              <a:rPr lang="ru-RU" sz="2600" i="1" u="sng" dirty="0" smtClean="0"/>
              <a:t>, </a:t>
            </a:r>
            <a:r>
              <a:rPr lang="ru-RU" sz="2600" i="1" u="sng" dirty="0" err="1" smtClean="0"/>
              <a:t>капнография</a:t>
            </a:r>
            <a:r>
              <a:rPr lang="ru-RU" sz="2600" dirty="0" smtClean="0"/>
              <a:t>;</a:t>
            </a:r>
          </a:p>
          <a:p>
            <a:pPr>
              <a:buFontTx/>
              <a:buChar char="-"/>
            </a:pPr>
            <a:r>
              <a:rPr lang="ru-RU" sz="2600" dirty="0" err="1" smtClean="0"/>
              <a:t>прекордиальный</a:t>
            </a:r>
            <a:r>
              <a:rPr lang="ru-RU" sz="2600" dirty="0" smtClean="0"/>
              <a:t> стетоскоп;</a:t>
            </a:r>
          </a:p>
          <a:p>
            <a:pPr>
              <a:buFontTx/>
              <a:buChar char="-"/>
            </a:pPr>
            <a:r>
              <a:rPr lang="ru-RU" sz="2600" dirty="0" smtClean="0"/>
              <a:t>ЭКГ</a:t>
            </a:r>
            <a:r>
              <a:rPr lang="en-US" sz="2600" dirty="0" smtClean="0"/>
              <a:t>;</a:t>
            </a:r>
            <a:endParaRPr lang="ru-RU" sz="2600" dirty="0" smtClean="0"/>
          </a:p>
          <a:p>
            <a:pPr>
              <a:buFontTx/>
              <a:buChar char="-"/>
            </a:pPr>
            <a:r>
              <a:rPr lang="ru-RU" sz="2600" dirty="0" err="1" smtClean="0"/>
              <a:t>неинвазивное</a:t>
            </a:r>
            <a:r>
              <a:rPr lang="ru-RU" sz="2600" dirty="0" smtClean="0"/>
              <a:t> артериальное давление;</a:t>
            </a:r>
          </a:p>
          <a:p>
            <a:pPr>
              <a:buFontTx/>
              <a:buChar char="-"/>
            </a:pPr>
            <a:r>
              <a:rPr lang="ru-RU" sz="2600" dirty="0" smtClean="0"/>
              <a:t>измерение параметров дыхательных путей;</a:t>
            </a:r>
          </a:p>
          <a:p>
            <a:pPr>
              <a:buFontTx/>
              <a:buChar char="-"/>
            </a:pPr>
            <a:r>
              <a:rPr lang="ru-RU" sz="2600" dirty="0" smtClean="0"/>
              <a:t>измерение ДО и МВЛ;</a:t>
            </a:r>
          </a:p>
          <a:p>
            <a:pPr>
              <a:buFontTx/>
              <a:buChar char="-"/>
            </a:pPr>
            <a:r>
              <a:rPr lang="ru-RU" sz="2600" dirty="0" smtClean="0"/>
              <a:t>измерение концентраций газов на вдохе и выдохе (О2, </a:t>
            </a:r>
            <a:r>
              <a:rPr lang="en-US" sz="2600" dirty="0" smtClean="0"/>
              <a:t>N2O, </a:t>
            </a:r>
            <a:r>
              <a:rPr lang="ru-RU" sz="2600" dirty="0" smtClean="0"/>
              <a:t>ингаляционные анестетики).</a:t>
            </a:r>
          </a:p>
          <a:p>
            <a:pPr>
              <a:buFontTx/>
              <a:buChar char="-"/>
            </a:pPr>
            <a:endParaRPr lang="ru-RU" sz="2800" dirty="0" smtClean="0"/>
          </a:p>
          <a:p>
            <a:pPr>
              <a:buFontTx/>
              <a:buChar char="-"/>
            </a:pPr>
            <a:endParaRPr lang="ru-RU" sz="2800" dirty="0" smtClean="0"/>
          </a:p>
          <a:p>
            <a:pPr>
              <a:buFontTx/>
              <a:buChar char="-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Анестезия у новорожденных и грудных детей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У новорожденных оценка действия и дозировка </a:t>
            </a:r>
            <a:r>
              <a:rPr lang="ru-RU" b="1" dirty="0" err="1" smtClean="0"/>
              <a:t>опиоидов</a:t>
            </a:r>
            <a:r>
              <a:rPr lang="ru-RU" dirty="0" smtClean="0"/>
              <a:t> затруднены, продолжительность действия их вариабельна, после операции требуется особенно тщательное  наблюдение</a:t>
            </a:r>
            <a:r>
              <a:rPr lang="en-US" dirty="0" smtClean="0"/>
              <a:t> (R. Larsen, 2010)</a:t>
            </a:r>
            <a:r>
              <a:rPr lang="ru-RU" dirty="0" smtClean="0"/>
              <a:t>. </a:t>
            </a:r>
            <a:r>
              <a:rPr lang="ru-RU" b="1" i="1" dirty="0" smtClean="0"/>
              <a:t>Минимум 6 часов наблюдения </a:t>
            </a:r>
            <a:r>
              <a:rPr lang="ru-RU" dirty="0" smtClean="0"/>
              <a:t>после операции.</a:t>
            </a:r>
          </a:p>
          <a:p>
            <a:pPr algn="just">
              <a:buNone/>
            </a:pPr>
            <a:r>
              <a:rPr lang="ru-RU" b="1" dirty="0" smtClean="0"/>
              <a:t>Дети до года </a:t>
            </a:r>
            <a:r>
              <a:rPr lang="ru-RU" dirty="0" smtClean="0"/>
              <a:t>– риск анестезиологических осложнений выше, чем у других возрастных групп (</a:t>
            </a:r>
            <a:r>
              <a:rPr lang="en-US" dirty="0" smtClean="0"/>
              <a:t>E. </a:t>
            </a:r>
            <a:r>
              <a:rPr lang="en-US" dirty="0" err="1" smtClean="0"/>
              <a:t>Motoyama</a:t>
            </a:r>
            <a:r>
              <a:rPr lang="en-US" dirty="0" smtClean="0"/>
              <a:t>, 2006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Мониторинг в детской анестезиологии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 smtClean="0"/>
              <a:t>Измерение температуры: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у детей с массой тела менее 3 кг, независимо от продолжительности оперативного вмешательства;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у всех детей при длительности операции более 30 мин.</a:t>
            </a:r>
          </a:p>
          <a:p>
            <a:pPr algn="just">
              <a:buNone/>
            </a:pPr>
            <a:r>
              <a:rPr lang="ru-RU" sz="2400" b="1" i="1" dirty="0" smtClean="0"/>
              <a:t>Системы подогрева пациентов и растворов. Оптимальный температурный режим в операционной.</a:t>
            </a:r>
          </a:p>
          <a:p>
            <a:pPr algn="just">
              <a:buNone/>
            </a:pPr>
            <a:r>
              <a:rPr lang="ru-RU" sz="2400" b="1" i="1" dirty="0" err="1" smtClean="0"/>
              <a:t>Инвазивное</a:t>
            </a:r>
            <a:r>
              <a:rPr lang="ru-RU" sz="2400" b="1" i="1" dirty="0" smtClean="0"/>
              <a:t> </a:t>
            </a:r>
            <a:r>
              <a:rPr lang="ru-RU" sz="2400" dirty="0" smtClean="0"/>
              <a:t>измерение артериального давления: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нейрохирургические и кардиохирургические вмешательства;</a:t>
            </a:r>
          </a:p>
          <a:p>
            <a:pPr algn="just">
              <a:buFontTx/>
              <a:buChar char="-"/>
            </a:pPr>
            <a:r>
              <a:rPr lang="ru-RU" sz="2400" dirty="0" err="1" smtClean="0"/>
              <a:t>политравма</a:t>
            </a:r>
            <a:r>
              <a:rPr lang="ru-RU" sz="2400" dirty="0" smtClean="0"/>
              <a:t>;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сепсис и септический шок;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новорожденные с врожденной диафрагмальной грыжей</a:t>
            </a:r>
            <a:r>
              <a:rPr lang="en-US" sz="2400" dirty="0" smtClean="0"/>
              <a:t>;</a:t>
            </a:r>
            <a:endParaRPr lang="ru-RU" sz="2400" dirty="0" smtClean="0"/>
          </a:p>
          <a:p>
            <a:pPr algn="just">
              <a:buFontTx/>
              <a:buChar char="-"/>
            </a:pPr>
            <a:r>
              <a:rPr lang="ru-RU" sz="2400" dirty="0" smtClean="0"/>
              <a:t>удаление </a:t>
            </a:r>
            <a:r>
              <a:rPr lang="ru-RU" sz="2400" dirty="0" err="1" smtClean="0"/>
              <a:t>нейробластом</a:t>
            </a:r>
            <a:r>
              <a:rPr lang="en-US" sz="2400" dirty="0" smtClean="0"/>
              <a:t>;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длительные продолжительные вмешательства.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186766" cy="434023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Венозный </a:t>
            </a:r>
            <a:r>
              <a:rPr lang="ru-RU" b="1" dirty="0" smtClean="0">
                <a:solidFill>
                  <a:srgbClr val="FF0000"/>
                </a:solidFill>
              </a:rPr>
              <a:t>доступ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b="1" i="1" dirty="0" err="1" smtClean="0"/>
              <a:t>Центральновенозный</a:t>
            </a:r>
            <a:r>
              <a:rPr lang="ru-RU" sz="2800" b="1" i="1" dirty="0" smtClean="0"/>
              <a:t> доступ:</a:t>
            </a:r>
          </a:p>
          <a:p>
            <a:pPr>
              <a:buFontTx/>
              <a:buChar char="-"/>
            </a:pPr>
            <a:r>
              <a:rPr lang="ru-RU" sz="2800" dirty="0" smtClean="0"/>
              <a:t>необходимость в парентеральном питании после операции;</a:t>
            </a:r>
          </a:p>
          <a:p>
            <a:pPr>
              <a:buFontTx/>
              <a:buChar char="-"/>
            </a:pPr>
            <a:r>
              <a:rPr lang="ru-RU" sz="2800" dirty="0" smtClean="0"/>
              <a:t>нейрохирургические и кардиохирургические вмешательства;</a:t>
            </a:r>
          </a:p>
          <a:p>
            <a:pPr>
              <a:buFontTx/>
              <a:buChar char="-"/>
            </a:pPr>
            <a:r>
              <a:rPr lang="ru-RU" sz="2800" dirty="0" smtClean="0"/>
              <a:t>«израсходованные» вены.</a:t>
            </a:r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ru-RU" sz="2800" b="1" dirty="0" err="1" smtClean="0"/>
              <a:t>Минимальноинвазивные</a:t>
            </a:r>
            <a:r>
              <a:rPr lang="ru-RU" sz="2800" b="1" dirty="0" smtClean="0"/>
              <a:t> доступы (</a:t>
            </a:r>
            <a:r>
              <a:rPr lang="ru-RU" sz="2800" b="1" dirty="0" err="1" smtClean="0"/>
              <a:t>доступы</a:t>
            </a:r>
            <a:r>
              <a:rPr lang="ru-RU" sz="2800" b="1" dirty="0" smtClean="0"/>
              <a:t> через </a:t>
            </a:r>
            <a:r>
              <a:rPr lang="en-US" sz="2800" b="1" dirty="0" smtClean="0"/>
              <a:t>vv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en-US" sz="2800" b="1" dirty="0" smtClean="0"/>
              <a:t>jugul.ext., </a:t>
            </a:r>
            <a:r>
              <a:rPr lang="en-US" sz="2800" b="1" dirty="0" err="1" smtClean="0"/>
              <a:t>axiill</a:t>
            </a:r>
            <a:r>
              <a:rPr lang="en-US" sz="2800" b="1" dirty="0" smtClean="0"/>
              <a:t>., </a:t>
            </a:r>
            <a:r>
              <a:rPr lang="ru-RU" sz="2800" b="1" dirty="0" smtClean="0"/>
              <a:t>ПВ (</a:t>
            </a:r>
            <a:r>
              <a:rPr lang="ru-RU" sz="2800" b="1" dirty="0" err="1" smtClean="0"/>
              <a:t>силастиковые</a:t>
            </a:r>
            <a:r>
              <a:rPr lang="ru-RU" sz="2800" b="1" dirty="0" smtClean="0"/>
              <a:t> катетеры </a:t>
            </a:r>
            <a:r>
              <a:rPr lang="en-US" sz="2800" b="1" dirty="0" smtClean="0"/>
              <a:t>etc.).</a:t>
            </a:r>
          </a:p>
          <a:p>
            <a:pPr>
              <a:buNone/>
            </a:pPr>
            <a:r>
              <a:rPr lang="ru-RU" sz="2800" b="1" dirty="0" smtClean="0"/>
              <a:t>Внутрикостный доступ </a:t>
            </a:r>
            <a:r>
              <a:rPr lang="ru-RU" sz="2800" dirty="0" smtClean="0"/>
              <a:t>(помнить об этой возможности, особенно в экстренной ситуации!).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Осложнения анестезии у детей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Tx/>
              <a:buChar char="-"/>
            </a:pPr>
            <a:r>
              <a:rPr lang="ru-RU" u="sng" dirty="0" smtClean="0"/>
              <a:t>Гипоксия </a:t>
            </a:r>
            <a:r>
              <a:rPr lang="ru-RU" sz="2400" dirty="0" smtClean="0"/>
              <a:t>(технические дефекты подачи кислорода, </a:t>
            </a:r>
            <a:r>
              <a:rPr lang="ru-RU" sz="2400" dirty="0" err="1" smtClean="0"/>
              <a:t>дисконнекция</a:t>
            </a:r>
            <a:r>
              <a:rPr lang="ru-RU" sz="2400" dirty="0" smtClean="0"/>
              <a:t> дыхательных контуров, не диагностированная (вовремя) интубация пищевода). </a:t>
            </a:r>
          </a:p>
          <a:p>
            <a:pPr>
              <a:buFontTx/>
              <a:buChar char="-"/>
            </a:pPr>
            <a:r>
              <a:rPr lang="ru-RU" sz="3100" b="1" dirty="0" smtClean="0"/>
              <a:t>«Трудные» дыхательные пути. </a:t>
            </a:r>
            <a:r>
              <a:rPr lang="ru-RU" sz="3100" b="1" dirty="0" err="1" smtClean="0"/>
              <a:t>Ларингеальные</a:t>
            </a:r>
            <a:r>
              <a:rPr lang="ru-RU" sz="3100" b="1" dirty="0" smtClean="0"/>
              <a:t> маски. </a:t>
            </a:r>
            <a:r>
              <a:rPr lang="ru-RU" sz="3100" b="1" dirty="0" err="1" smtClean="0"/>
              <a:t>Бронхоскопы</a:t>
            </a:r>
            <a:r>
              <a:rPr lang="ru-RU" sz="3100" b="1" dirty="0" smtClean="0"/>
              <a:t>.</a:t>
            </a:r>
          </a:p>
          <a:p>
            <a:pPr>
              <a:buFontTx/>
              <a:buChar char="-"/>
            </a:pPr>
            <a:r>
              <a:rPr lang="ru-RU" u="sng" dirty="0" smtClean="0"/>
              <a:t>Аспирация</a:t>
            </a:r>
            <a:r>
              <a:rPr lang="ru-RU" dirty="0" smtClean="0"/>
              <a:t> </a:t>
            </a:r>
            <a:r>
              <a:rPr lang="ru-RU" sz="2400" dirty="0" smtClean="0"/>
              <a:t>(плановые операции 1:4544, экстренные операции 1:373)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r>
              <a:rPr lang="ru-RU" dirty="0" err="1" smtClean="0"/>
              <a:t>Рабдомиолиз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r>
              <a:rPr lang="ru-RU" dirty="0" err="1" smtClean="0"/>
              <a:t>Гипо</a:t>
            </a:r>
            <a:r>
              <a:rPr lang="ru-RU" dirty="0" smtClean="0"/>
              <a:t>- и гипергликемия.</a:t>
            </a:r>
          </a:p>
          <a:p>
            <a:pPr>
              <a:buFontTx/>
              <a:buChar char="-"/>
            </a:pPr>
            <a:r>
              <a:rPr lang="ru-RU" dirty="0" smtClean="0"/>
              <a:t>Послеоперационное апноэ.</a:t>
            </a:r>
          </a:p>
          <a:p>
            <a:pPr>
              <a:buFontTx/>
              <a:buChar char="-"/>
            </a:pPr>
            <a:r>
              <a:rPr lang="ru-RU" dirty="0" smtClean="0"/>
              <a:t>Послеоперационная тошнота и рвота. </a:t>
            </a:r>
          </a:p>
          <a:p>
            <a:pPr>
              <a:buFontTx/>
              <a:buChar char="-"/>
            </a:pPr>
            <a:r>
              <a:rPr lang="ru-RU" dirty="0" smtClean="0"/>
              <a:t>Злокачественная гипертермия (в т.ч. стертые формы)</a:t>
            </a:r>
            <a:r>
              <a:rPr lang="ru-RU" sz="2400" dirty="0" smtClean="0"/>
              <a:t>(у детей 1:15 000 анестезий)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r>
              <a:rPr lang="ru-RU" dirty="0" err="1" smtClean="0"/>
              <a:t>Ретролентальная</a:t>
            </a:r>
            <a:r>
              <a:rPr lang="ru-RU" dirty="0" smtClean="0"/>
              <a:t> </a:t>
            </a:r>
            <a:r>
              <a:rPr lang="ru-RU" dirty="0" err="1" smtClean="0"/>
              <a:t>фиброплазия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Безопасность в детской анестезиологии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ОСЛОЖНЕНИЯ:</a:t>
            </a:r>
          </a:p>
          <a:p>
            <a:pPr>
              <a:buNone/>
            </a:pPr>
            <a:r>
              <a:rPr lang="ru-RU" sz="2400" dirty="0" smtClean="0"/>
              <a:t>- наиболее частое осложнение у детей весом до 10 кг –</a:t>
            </a:r>
          </a:p>
          <a:p>
            <a:pPr>
              <a:buNone/>
            </a:pPr>
            <a:r>
              <a:rPr lang="ru-RU" sz="2400" i="1" dirty="0" smtClean="0"/>
              <a:t>ЛАРИНГОСПАЗМ</a:t>
            </a:r>
            <a:r>
              <a:rPr lang="ru-RU" sz="2400" dirty="0" smtClean="0"/>
              <a:t> (около 78%);</a:t>
            </a:r>
          </a:p>
          <a:p>
            <a:pPr>
              <a:buFontTx/>
              <a:buChar char="-"/>
            </a:pPr>
            <a:r>
              <a:rPr lang="ru-RU" sz="2400" dirty="0" smtClean="0"/>
              <a:t>кровотечения и гипотензия;</a:t>
            </a:r>
          </a:p>
          <a:p>
            <a:pPr>
              <a:buFontTx/>
              <a:buChar char="-"/>
            </a:pPr>
            <a:r>
              <a:rPr lang="ru-RU" sz="2400" dirty="0" smtClean="0"/>
              <a:t>аритмии: желудочковая тахикардия, частые ЖЭС, АВ </a:t>
            </a:r>
            <a:r>
              <a:rPr lang="en-US" sz="2400" dirty="0" smtClean="0"/>
              <a:t>II-</a:t>
            </a:r>
            <a:r>
              <a:rPr lang="ru-RU" sz="2400" dirty="0" smtClean="0"/>
              <a:t>блокада</a:t>
            </a:r>
            <a:r>
              <a:rPr lang="en-US" sz="2400" dirty="0" smtClean="0"/>
              <a:t>, </a:t>
            </a:r>
            <a:r>
              <a:rPr lang="ru-RU" sz="2400" dirty="0" smtClean="0"/>
              <a:t>брадикардия.</a:t>
            </a:r>
          </a:p>
          <a:p>
            <a:pPr>
              <a:buFontTx/>
              <a:buChar char="-"/>
            </a:pPr>
            <a:r>
              <a:rPr lang="ru-RU" sz="2400" i="1" dirty="0" smtClean="0"/>
              <a:t>Интубация трахеи – с манжеткой или </a:t>
            </a:r>
            <a:r>
              <a:rPr lang="ru-RU" sz="2400" b="1" i="1" dirty="0" smtClean="0"/>
              <a:t>без </a:t>
            </a:r>
            <a:r>
              <a:rPr lang="ru-RU" sz="2400" i="1" dirty="0" smtClean="0"/>
              <a:t>нее (</a:t>
            </a:r>
            <a:r>
              <a:rPr lang="en-US" sz="2400" i="1" dirty="0" smtClean="0"/>
              <a:t>Prof </a:t>
            </a:r>
            <a:r>
              <a:rPr lang="en-US" sz="2400" i="1" dirty="0" err="1" smtClean="0"/>
              <a:t>Kretz</a:t>
            </a:r>
            <a:r>
              <a:rPr lang="en-US" sz="2400" i="1" dirty="0" smtClean="0"/>
              <a:t>, Stuttgart)</a:t>
            </a:r>
            <a:r>
              <a:rPr lang="ru-RU" sz="2400" i="1" dirty="0" smtClean="0"/>
              <a:t>. </a:t>
            </a:r>
            <a:r>
              <a:rPr lang="ru-RU" sz="2400" i="1" u="sng" dirty="0" smtClean="0"/>
              <a:t>Контроль давления </a:t>
            </a:r>
            <a:r>
              <a:rPr lang="ru-RU" sz="2400" i="1" dirty="0" smtClean="0"/>
              <a:t>в манжетке.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309634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Безопасность ребенка </a:t>
            </a:r>
            <a:r>
              <a:rPr lang="ru-RU" sz="2800" dirty="0" smtClean="0">
                <a:latin typeface="Tahoma" pitchFamily="34" charset="0"/>
                <a:cs typeface="Tahoma" pitchFamily="34" charset="0"/>
              </a:rPr>
              <a:t>– предотвращение неблагоприятных исходов или повреждений во время процесса лечения или уменьшение ущерба в случае их наступления</a:t>
            </a:r>
            <a:endParaRPr lang="ru-RU" sz="2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51520" y="2132856"/>
            <a:ext cx="4320480" cy="4320480"/>
          </a:xfrm>
        </p:spPr>
        <p:txBody>
          <a:bodyPr>
            <a:normAutofit/>
          </a:bodyPr>
          <a:lstStyle/>
          <a:p>
            <a:pPr mar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Глобальная проблема </a:t>
            </a:r>
            <a:endParaRPr lang="en-US" sz="3000" dirty="0" smtClean="0">
              <a:latin typeface="Tahoma" pitchFamily="34" charset="0"/>
              <a:cs typeface="Tahoma" pitchFamily="34" charset="0"/>
            </a:endParaRPr>
          </a:p>
          <a:p>
            <a:pPr marL="0" indent="0">
              <a:lnSpc>
                <a:spcPts val="4200"/>
              </a:lnSpc>
              <a:spcBef>
                <a:spcPts val="0"/>
              </a:spcBef>
              <a:buNone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анестезиологии и реаниматологии в целом. </a:t>
            </a:r>
            <a:r>
              <a:rPr lang="en-US" sz="3000" i="1" dirty="0" err="1" smtClean="0">
                <a:latin typeface="Tahoma" pitchFamily="34" charset="0"/>
                <a:cs typeface="Tahoma" pitchFamily="34" charset="0"/>
              </a:rPr>
              <a:t>Kucken</a:t>
            </a:r>
            <a:r>
              <a:rPr lang="en-US" sz="3000" i="1" dirty="0" smtClean="0">
                <a:latin typeface="Tahoma" pitchFamily="34" charset="0"/>
                <a:cs typeface="Tahoma" pitchFamily="34" charset="0"/>
              </a:rPr>
              <a:t>!</a:t>
            </a:r>
            <a:endParaRPr lang="ru-RU" sz="3000" i="1" dirty="0"/>
          </a:p>
        </p:txBody>
      </p:sp>
      <p:pic>
        <p:nvPicPr>
          <p:cNvPr id="4" name="Picture 4" descr="сож вечер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071934" y="3000372"/>
            <a:ext cx="438912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Фармакологические осложнения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2800" dirty="0" smtClean="0"/>
              <a:t>- аллергические реакции (антибиотики, местные анестетики, НПВС);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реакции на </a:t>
            </a:r>
            <a:r>
              <a:rPr lang="ru-RU" sz="2800" dirty="0" err="1" smtClean="0"/>
              <a:t>транфузии</a:t>
            </a:r>
            <a:r>
              <a:rPr lang="ru-RU" sz="2800" dirty="0" smtClean="0"/>
              <a:t> препаратов крови;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при ошибочном введении препаратов (перепутали шприцы -  </a:t>
            </a:r>
            <a:r>
              <a:rPr lang="ru-RU" sz="2800" i="1" dirty="0" smtClean="0"/>
              <a:t>ОБОЗНАЧИТЬ</a:t>
            </a:r>
            <a:r>
              <a:rPr lang="ru-RU" sz="2800" dirty="0" smtClean="0"/>
              <a:t>!);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некорректные назначения;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токсичность препаратов.</a:t>
            </a:r>
          </a:p>
          <a:p>
            <a:pPr algn="just">
              <a:buNone/>
            </a:pPr>
            <a:r>
              <a:rPr lang="ru-RU" sz="2800" dirty="0" smtClean="0"/>
              <a:t>Мониторинг глубины анестезии, назначение препаратов в соответствии с актуальными медицинскими знаниями, строгое соблюдение правил безопасности.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Сукцинилхолин</a:t>
            </a:r>
            <a:r>
              <a:rPr lang="ru-RU" sz="3600" b="1" dirty="0" smtClean="0">
                <a:solidFill>
                  <a:srgbClr val="FF0000"/>
                </a:solidFill>
              </a:rPr>
              <a:t> (СХ)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У новорожденных, грудных и маленьких детей могут быть </a:t>
            </a:r>
            <a:r>
              <a:rPr lang="ru-RU" sz="2400" i="1" dirty="0" smtClean="0"/>
              <a:t>скрытые, клинически еще не проявляющиеся мышечные дистрофии</a:t>
            </a:r>
            <a:r>
              <a:rPr lang="ru-RU" sz="2400" dirty="0" smtClean="0"/>
              <a:t>; использование СХ может привести к </a:t>
            </a:r>
            <a:r>
              <a:rPr lang="ru-RU" sz="2400" i="1" dirty="0" err="1" smtClean="0"/>
              <a:t>рабдомиолизу</a:t>
            </a:r>
            <a:r>
              <a:rPr lang="ru-RU" sz="2400" i="1" dirty="0" smtClean="0"/>
              <a:t>;</a:t>
            </a:r>
          </a:p>
          <a:p>
            <a:pPr algn="just"/>
            <a:r>
              <a:rPr lang="ru-RU" sz="2400" dirty="0" smtClean="0"/>
              <a:t>СХ - триггер злокачественной гипертермии;</a:t>
            </a:r>
          </a:p>
          <a:p>
            <a:pPr algn="just">
              <a:buNone/>
            </a:pPr>
            <a:r>
              <a:rPr lang="ru-RU" sz="2400" dirty="0" smtClean="0"/>
              <a:t>Показания к применению СХ: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релаксация при </a:t>
            </a:r>
            <a:r>
              <a:rPr lang="en-US" sz="2400" dirty="0" smtClean="0"/>
              <a:t>RSI </a:t>
            </a:r>
            <a:r>
              <a:rPr lang="ru-RU" sz="2400" dirty="0" smtClean="0"/>
              <a:t>(быстрая последовательная индукция);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купирование ларингоспазма (доза: 0,5 мг</a:t>
            </a:r>
            <a:r>
              <a:rPr lang="en-US" sz="2400" dirty="0" smtClean="0"/>
              <a:t>/</a:t>
            </a:r>
            <a:r>
              <a:rPr lang="ru-RU" sz="2400" dirty="0" smtClean="0"/>
              <a:t>кг).</a:t>
            </a:r>
          </a:p>
          <a:p>
            <a:pPr algn="just">
              <a:buNone/>
            </a:pPr>
            <a:r>
              <a:rPr lang="ru-RU" sz="2400" dirty="0" smtClean="0"/>
              <a:t>В современной детской анестезиологии СХ применяется </a:t>
            </a:r>
            <a:r>
              <a:rPr lang="ru-RU" sz="2400" i="1" dirty="0" smtClean="0"/>
              <a:t>только </a:t>
            </a:r>
            <a:r>
              <a:rPr lang="ru-RU" sz="2400" dirty="0" smtClean="0"/>
              <a:t>в качестве препарата </a:t>
            </a:r>
            <a:r>
              <a:rPr lang="ru-RU" sz="2400" dirty="0" err="1" smtClean="0"/>
              <a:t>неоложной</a:t>
            </a:r>
            <a:r>
              <a:rPr lang="ru-RU" sz="2400" dirty="0" smtClean="0"/>
              <a:t> помощи.</a:t>
            </a:r>
          </a:p>
          <a:p>
            <a:pPr algn="just">
              <a:buNone/>
            </a:pPr>
            <a:r>
              <a:rPr lang="ru-RU" sz="2400" dirty="0" smtClean="0"/>
              <a:t>Для релаксации используют </a:t>
            </a:r>
            <a:r>
              <a:rPr lang="ru-RU" sz="2400" dirty="0" err="1" smtClean="0"/>
              <a:t>миорелаксанты</a:t>
            </a:r>
            <a:r>
              <a:rPr lang="ru-RU" sz="2400" dirty="0" smtClean="0"/>
              <a:t> </a:t>
            </a:r>
            <a:r>
              <a:rPr lang="ru-RU" sz="2400" i="1" dirty="0" smtClean="0"/>
              <a:t>конкурентного </a:t>
            </a:r>
            <a:r>
              <a:rPr lang="ru-RU" sz="2400" dirty="0" smtClean="0"/>
              <a:t>типа действия.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Проблемы с оборудованием и технические сложности. Подготовка ребенка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- </a:t>
            </a:r>
            <a:r>
              <a:rPr lang="ru-RU" dirty="0" err="1" smtClean="0"/>
              <a:t>дисконнекция</a:t>
            </a:r>
            <a:r>
              <a:rPr lang="ru-RU" dirty="0" smtClean="0"/>
              <a:t>  и окклюзии дыхательных контуров;</a:t>
            </a:r>
          </a:p>
          <a:p>
            <a:pPr algn="just">
              <a:buFontTx/>
              <a:buChar char="-"/>
            </a:pPr>
            <a:r>
              <a:rPr lang="ru-RU" dirty="0" smtClean="0"/>
              <a:t>неправильная работа анестезиологического оборудования.</a:t>
            </a:r>
          </a:p>
          <a:p>
            <a:pPr algn="just">
              <a:buNone/>
            </a:pPr>
            <a:r>
              <a:rPr lang="ru-RU" dirty="0" smtClean="0"/>
              <a:t>Стабилизация состояния пациентов до проведения анестезии (АД, водно-электролитный баланс, КОС, метаболиты).</a:t>
            </a:r>
          </a:p>
          <a:p>
            <a:pPr algn="just">
              <a:buNone/>
            </a:pPr>
            <a:r>
              <a:rPr lang="ru-RU" b="1" dirty="0" smtClean="0"/>
              <a:t>Исключение</a:t>
            </a:r>
            <a:r>
              <a:rPr lang="ru-RU" dirty="0" smtClean="0"/>
              <a:t> – </a:t>
            </a:r>
            <a:r>
              <a:rPr lang="ru-RU" dirty="0" err="1" smtClean="0"/>
              <a:t>неостановленные</a:t>
            </a:r>
            <a:r>
              <a:rPr lang="ru-RU" dirty="0" smtClean="0"/>
              <a:t> кровотечения.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Гипотермия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>
            <a:noAutofit/>
          </a:bodyPr>
          <a:lstStyle/>
          <a:p>
            <a:r>
              <a:rPr lang="ru-RU" sz="2000" dirty="0" smtClean="0"/>
              <a:t>Крайне важно ее предотвратить, особенно у недоношенных и зрелых новорожденных (действие на </a:t>
            </a:r>
            <a:r>
              <a:rPr lang="ru-RU" sz="2000" dirty="0" err="1" smtClean="0"/>
              <a:t>сурфактант</a:t>
            </a:r>
            <a:r>
              <a:rPr lang="ru-RU" sz="2000" dirty="0" smtClean="0"/>
              <a:t>,  нарушения свертываемости, пролонгированное действие анестетиков и </a:t>
            </a:r>
            <a:r>
              <a:rPr lang="ru-RU" sz="2000" dirty="0" err="1" smtClean="0"/>
              <a:t>миорелаксантов</a:t>
            </a:r>
            <a:r>
              <a:rPr lang="ru-RU" sz="2000" dirty="0" smtClean="0"/>
              <a:t>).</a:t>
            </a:r>
          </a:p>
          <a:p>
            <a:r>
              <a:rPr lang="ru-RU" sz="2000" dirty="0" smtClean="0"/>
              <a:t>Температура до 32-34 град.С в ОР.</a:t>
            </a:r>
          </a:p>
          <a:p>
            <a:r>
              <a:rPr lang="ru-RU" sz="2000" dirty="0" err="1" smtClean="0"/>
              <a:t>Климатизация</a:t>
            </a:r>
            <a:r>
              <a:rPr lang="ru-RU" sz="2000" dirty="0" smtClean="0"/>
              <a:t> выключается.</a:t>
            </a:r>
          </a:p>
          <a:p>
            <a:r>
              <a:rPr lang="ru-RU" sz="2000" dirty="0" smtClean="0"/>
              <a:t>Двери закрыты.</a:t>
            </a:r>
          </a:p>
          <a:p>
            <a:r>
              <a:rPr lang="ru-RU" sz="2000" dirty="0" err="1" smtClean="0"/>
              <a:t>Тепломатрасики</a:t>
            </a:r>
            <a:r>
              <a:rPr lang="ru-RU" sz="2000" dirty="0" smtClean="0"/>
              <a:t> и обогрев сверху. </a:t>
            </a:r>
          </a:p>
          <a:p>
            <a:r>
              <a:rPr lang="ru-RU" sz="2000" dirty="0" smtClean="0"/>
              <a:t>Укутать ребенка. Шапочка…</a:t>
            </a:r>
          </a:p>
          <a:p>
            <a:r>
              <a:rPr lang="ru-RU" sz="2000" dirty="0" smtClean="0"/>
              <a:t>Хирурги помылись – начинаем анестезию!</a:t>
            </a:r>
          </a:p>
          <a:p>
            <a:r>
              <a:rPr lang="ru-RU" sz="2000" dirty="0" smtClean="0"/>
              <a:t>Обработка кожи – подогретыми до 35 град. С растворами </a:t>
            </a:r>
            <a:r>
              <a:rPr lang="en-US" sz="2000" dirty="0" smtClean="0"/>
              <a:t>.</a:t>
            </a:r>
          </a:p>
          <a:p>
            <a:r>
              <a:rPr lang="ru-RU" sz="2000" dirty="0" smtClean="0"/>
              <a:t>Подогрев вводимых внутривенно средств!!</a:t>
            </a:r>
          </a:p>
          <a:p>
            <a:r>
              <a:rPr lang="ru-RU" sz="2000" dirty="0" err="1" smtClean="0"/>
              <a:t>Увлаженение</a:t>
            </a:r>
            <a:r>
              <a:rPr lang="ru-RU" sz="2000" dirty="0" smtClean="0"/>
              <a:t> и подогрев дыхательной смеси. </a:t>
            </a:r>
          </a:p>
          <a:p>
            <a:r>
              <a:rPr lang="ru-RU" sz="2000" dirty="0" smtClean="0"/>
              <a:t>Все достаточно просто. Но: </a:t>
            </a:r>
            <a:r>
              <a:rPr lang="ru-RU" sz="2000" b="1" i="1" dirty="0" smtClean="0"/>
              <a:t>военное дело просто и вполне доступно здравому уму человека. Но воевать трудно</a:t>
            </a:r>
            <a:r>
              <a:rPr lang="ru-RU" sz="2000" dirty="0" smtClean="0"/>
              <a:t> (Карл фон </a:t>
            </a:r>
            <a:r>
              <a:rPr lang="ru-RU" sz="2000" dirty="0" err="1" smtClean="0"/>
              <a:t>Клаузевиц</a:t>
            </a:r>
            <a:r>
              <a:rPr lang="ru-RU" sz="2000" dirty="0" smtClean="0"/>
              <a:t>).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Обучение и тренинг. Рекомендации Европейского союза педиатрической анестезиологии (</a:t>
            </a:r>
            <a:r>
              <a:rPr lang="en-US" sz="2800" b="1" dirty="0" smtClean="0">
                <a:solidFill>
                  <a:srgbClr val="FF0000"/>
                </a:solidFill>
              </a:rPr>
              <a:t>European Society for </a:t>
            </a:r>
            <a:r>
              <a:rPr lang="en-US" sz="2800" b="1" dirty="0" err="1" smtClean="0">
                <a:solidFill>
                  <a:srgbClr val="FF0000"/>
                </a:solidFill>
              </a:rPr>
              <a:t>Paediatric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Anaesthesiology</a:t>
            </a:r>
            <a:r>
              <a:rPr lang="ru-RU" sz="2800" b="1" dirty="0" smtClean="0">
                <a:solidFill>
                  <a:srgbClr val="FF0000"/>
                </a:solidFill>
              </a:rPr>
              <a:t>).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/>
              <a:t>ОБЩАЯ ПОДГОТОВКА</a:t>
            </a:r>
          </a:p>
          <a:p>
            <a:pPr algn="just">
              <a:buNone/>
            </a:pPr>
            <a:r>
              <a:rPr lang="ru-RU" sz="2800" i="1" u="sng" dirty="0" smtClean="0"/>
              <a:t>Минимальная подготовка </a:t>
            </a:r>
            <a:r>
              <a:rPr lang="ru-RU" sz="2800" dirty="0" smtClean="0"/>
              <a:t>– 3 месяца постоянного обучения в университетской клинике, большом детском госпитале или регионарной клинике с большими педиатрическими отделениями (или комбинация их).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Необходима достаточная подготовка со следующими группами пациентов: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10 детей в возрасте до года (из них – минимум 2 новорожденных);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20 детей в возрасте 1-3 года;</a:t>
            </a:r>
          </a:p>
          <a:p>
            <a:pPr algn="just">
              <a:buFontTx/>
              <a:buChar char="-"/>
            </a:pPr>
            <a:r>
              <a:rPr lang="ru-RU" sz="2800" dirty="0" smtClean="0"/>
              <a:t>60 детей в возрасте 3-10 лет.</a:t>
            </a:r>
          </a:p>
          <a:p>
            <a:pPr algn="just">
              <a:buNone/>
            </a:pPr>
            <a:r>
              <a:rPr lang="ru-RU" sz="2800" dirty="0" smtClean="0"/>
              <a:t>Цель подготовки: быть в состоянии провести анестезию детям при </a:t>
            </a:r>
            <a:r>
              <a:rPr lang="ru-RU" sz="2800" dirty="0" err="1" smtClean="0"/>
              <a:t>общехирургических</a:t>
            </a:r>
            <a:r>
              <a:rPr lang="ru-RU" sz="2800" dirty="0" smtClean="0"/>
              <a:t> процедурах, уметь стабилизировать состояние детей до транспортировки  в специализированный центр, провести комплекс реанимационных мероприятий.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Обучение и тренинг. Рекомендации Европейского союза педиатрической анестезиологии (</a:t>
            </a:r>
            <a:r>
              <a:rPr lang="en-US" sz="2800" b="1" dirty="0" smtClean="0">
                <a:solidFill>
                  <a:srgbClr val="FF0000"/>
                </a:solidFill>
              </a:rPr>
              <a:t>European Society for </a:t>
            </a:r>
            <a:r>
              <a:rPr lang="en-US" sz="2800" b="1" dirty="0" err="1" smtClean="0">
                <a:solidFill>
                  <a:srgbClr val="FF0000"/>
                </a:solidFill>
              </a:rPr>
              <a:t>Paediatric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Anaesthesiology</a:t>
            </a:r>
            <a:r>
              <a:rPr lang="ru-RU" sz="2800" b="1" dirty="0" smtClean="0">
                <a:solidFill>
                  <a:srgbClr val="FF0000"/>
                </a:solidFill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ПОДГОТОВКА ДЛЯ </a:t>
            </a:r>
            <a:r>
              <a:rPr lang="ru-RU" sz="2400" i="1" u="sng" dirty="0" smtClean="0"/>
              <a:t>ЧАСТИЧНОЙ </a:t>
            </a:r>
            <a:r>
              <a:rPr lang="ru-RU" sz="2400" dirty="0" smtClean="0"/>
              <a:t>ЗАНЯТОСТИ В ДЕТСКОЙ АНЕСТЕЗИОЛОГИИ (до 50% )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Рекомендуют продолжительность обучения минимум 6 месяцев.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Изучают специальные педиатрические темы.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Периодическое прохождение подготовки в специализированных центрах  (на рабочих местах).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Обучение и тренинг. Рекомендации Европейского союза педиатрической анестезиологии (</a:t>
            </a:r>
            <a:r>
              <a:rPr lang="en-US" sz="2800" b="1" dirty="0" smtClean="0">
                <a:solidFill>
                  <a:srgbClr val="FF0000"/>
                </a:solidFill>
              </a:rPr>
              <a:t>European Society for </a:t>
            </a:r>
            <a:r>
              <a:rPr lang="en-US" sz="2800" b="1" dirty="0" err="1" smtClean="0">
                <a:solidFill>
                  <a:srgbClr val="FF0000"/>
                </a:solidFill>
              </a:rPr>
              <a:t>Paediatric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Anaesthesiology</a:t>
            </a:r>
            <a:r>
              <a:rPr lang="ru-RU" sz="2800" b="1" dirty="0" smtClean="0">
                <a:solidFill>
                  <a:srgbClr val="FF0000"/>
                </a:solidFill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СПЕЦИАЛЬНАЯ ПОДГОТОВКА В ДЕТСКОЙ АНЕСТЕЗИОЛОГИИ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Продолжительность – минимум 1 год в специализированных центрах.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Интенсивная подготовка в операционных, неотложная помощь.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1 – 2 месяца – обучение в отделениях интенсивной терапии.</a:t>
            </a:r>
          </a:p>
          <a:p>
            <a:pPr algn="just">
              <a:buNone/>
            </a:pPr>
            <a:r>
              <a:rPr lang="ru-RU" sz="2400" dirty="0" smtClean="0"/>
              <a:t>Общая продолжительность полной подготовки в детской анестезиологии – до 2 лет. </a:t>
            </a:r>
          </a:p>
          <a:p>
            <a:pPr algn="just">
              <a:buNone/>
            </a:pPr>
            <a:r>
              <a:rPr lang="ru-RU" sz="2400" dirty="0" smtClean="0"/>
              <a:t>ПРИСУТСТВИЕ ОБУЧЕННОГО ЧЕЛОВЕКА В ОПЕРАЦИОННОЙ!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Симуляционный</a:t>
            </a:r>
            <a:r>
              <a:rPr lang="ru-RU" sz="2800" b="1" dirty="0" smtClean="0">
                <a:solidFill>
                  <a:srgbClr val="FF0000"/>
                </a:solidFill>
              </a:rPr>
              <a:t> Центр,  Вюртемберг </a:t>
            </a:r>
          </a:p>
        </p:txBody>
      </p:sp>
      <p:pic>
        <p:nvPicPr>
          <p:cNvPr id="56323" name="Picture 2" descr="C:\Users\User\Desktop\фото мо\DSC_03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428759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FF0000"/>
                </a:solidFill>
              </a:rPr>
              <a:t>Part 12: Pediatric Advanced Life Support: 2015 American Heart Association Guidelines Update for Cardiopulmonary Resuscitation and Emergency Cardiovascular Care</a:t>
            </a:r>
            <a:r>
              <a:rPr lang="ru-RU" sz="2700" b="1" dirty="0" smtClean="0">
                <a:solidFill>
                  <a:srgbClr val="FF0000"/>
                </a:solidFill>
              </a:rPr>
              <a:t>.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628800"/>
            <a:ext cx="8072494" cy="4729158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smtClean="0">
                <a:solidFill>
                  <a:schemeClr val="tx1"/>
                </a:solidFill>
              </a:rPr>
              <a:t>-эффективность работы специалистов неотложной помощи; </a:t>
            </a:r>
          </a:p>
          <a:p>
            <a:pPr fontAlgn="base"/>
            <a:r>
              <a:rPr lang="ru-RU" sz="2400" dirty="0" smtClean="0">
                <a:solidFill>
                  <a:schemeClr val="tx1"/>
                </a:solidFill>
              </a:rPr>
              <a:t>-эффективность шкалы оценки состояния ребенка </a:t>
            </a:r>
            <a:r>
              <a:rPr lang="en-US" sz="2400" dirty="0" smtClean="0">
                <a:solidFill>
                  <a:schemeClr val="tx1"/>
                </a:solidFill>
              </a:rPr>
              <a:t>PEWS</a:t>
            </a:r>
            <a:r>
              <a:rPr lang="ru-RU" sz="2400" dirty="0" smtClean="0">
                <a:solidFill>
                  <a:schemeClr val="tx1"/>
                </a:solidFill>
              </a:rPr>
              <a:t> на конечный результат;</a:t>
            </a:r>
            <a:endParaRPr lang="en-US" sz="2400" dirty="0" smtClean="0">
              <a:solidFill>
                <a:schemeClr val="tx1"/>
              </a:solidFill>
            </a:endParaRPr>
          </a:p>
          <a:p>
            <a:pPr fontAlgn="base"/>
            <a:r>
              <a:rPr lang="ru-RU" sz="2400" dirty="0" smtClean="0">
                <a:solidFill>
                  <a:schemeClr val="tx1"/>
                </a:solidFill>
              </a:rPr>
              <a:t>-  </a:t>
            </a:r>
            <a:r>
              <a:rPr lang="ru-RU" sz="2400" dirty="0" err="1" smtClean="0">
                <a:solidFill>
                  <a:schemeClr val="tx1"/>
                </a:solidFill>
              </a:rPr>
              <a:t>рестриктивная</a:t>
            </a:r>
            <a:r>
              <a:rPr lang="ru-RU" sz="2400" dirty="0" smtClean="0">
                <a:solidFill>
                  <a:schemeClr val="tx1"/>
                </a:solidFill>
              </a:rPr>
              <a:t> терапия септического шока изотоническими </a:t>
            </a:r>
            <a:r>
              <a:rPr lang="ru-RU" sz="2400" dirty="0" err="1" smtClean="0">
                <a:solidFill>
                  <a:schemeClr val="tx1"/>
                </a:solidFill>
              </a:rPr>
              <a:t>р-ми</a:t>
            </a:r>
            <a:r>
              <a:rPr lang="ru-RU" sz="2400" dirty="0" smtClean="0">
                <a:solidFill>
                  <a:schemeClr val="tx1"/>
                </a:solidFill>
              </a:rPr>
              <a:t> кристаллоидов;</a:t>
            </a:r>
            <a:endParaRPr lang="en-US" sz="2400" dirty="0" smtClean="0">
              <a:solidFill>
                <a:schemeClr val="tx1"/>
              </a:solidFill>
            </a:endParaRPr>
          </a:p>
          <a:p>
            <a:pPr fontAlgn="base"/>
            <a:r>
              <a:rPr lang="ru-RU" sz="2400" dirty="0" smtClean="0">
                <a:solidFill>
                  <a:schemeClr val="tx1"/>
                </a:solidFill>
              </a:rPr>
              <a:t>- </a:t>
            </a:r>
            <a:r>
              <a:rPr lang="ru-RU" sz="2400" b="1" i="1" dirty="0" smtClean="0">
                <a:solidFill>
                  <a:schemeClr val="tx1"/>
                </a:solidFill>
              </a:rPr>
              <a:t>использование атропина в </a:t>
            </a:r>
            <a:r>
              <a:rPr lang="ru-RU" sz="2400" b="1" i="1" dirty="0" err="1" smtClean="0">
                <a:solidFill>
                  <a:schemeClr val="tx1"/>
                </a:solidFill>
              </a:rPr>
              <a:t>премедикацию</a:t>
            </a:r>
            <a:r>
              <a:rPr lang="ru-RU" sz="2400" b="1" i="1" dirty="0" smtClean="0">
                <a:solidFill>
                  <a:schemeClr val="tx1"/>
                </a:solidFill>
              </a:rPr>
              <a:t> у детей при интубации в неотложных состояниях ( (10)-20 мкг</a:t>
            </a:r>
            <a:r>
              <a:rPr lang="en-US" sz="2400" b="1" i="1" dirty="0" smtClean="0">
                <a:solidFill>
                  <a:schemeClr val="tx1"/>
                </a:solidFill>
              </a:rPr>
              <a:t>/</a:t>
            </a:r>
            <a:r>
              <a:rPr lang="ru-RU" sz="2400" b="1" i="1" dirty="0" smtClean="0">
                <a:solidFill>
                  <a:schemeClr val="tx1"/>
                </a:solidFill>
              </a:rPr>
              <a:t>кг);</a:t>
            </a:r>
            <a:endParaRPr lang="en-US" sz="2400" b="1" i="1" dirty="0" smtClean="0">
              <a:solidFill>
                <a:schemeClr val="tx1"/>
              </a:solidFill>
            </a:endParaRPr>
          </a:p>
          <a:p>
            <a:pPr fontAlgn="base"/>
            <a:r>
              <a:rPr lang="ru-RU" sz="2400" dirty="0" smtClean="0">
                <a:solidFill>
                  <a:schemeClr val="tx1"/>
                </a:solidFill>
              </a:rPr>
              <a:t>- лечение детей с миокардитом или </a:t>
            </a:r>
            <a:r>
              <a:rPr lang="ru-RU" sz="2400" dirty="0" err="1" smtClean="0">
                <a:solidFill>
                  <a:schemeClr val="tx1"/>
                </a:solidFill>
              </a:rPr>
              <a:t>дилятационной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кардиомиопатией</a:t>
            </a:r>
            <a:r>
              <a:rPr lang="ru-RU" sz="2400" dirty="0" smtClean="0">
                <a:solidFill>
                  <a:schemeClr val="tx1"/>
                </a:solidFill>
              </a:rPr>
              <a:t> и угрозой остановки сердца.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4257676" cy="5483245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600" b="1" dirty="0" err="1" smtClean="0"/>
              <a:t>Игнац</a:t>
            </a:r>
            <a:r>
              <a:rPr lang="ru-RU" sz="2600" b="1" dirty="0" smtClean="0"/>
              <a:t> Филипп </a:t>
            </a:r>
            <a:r>
              <a:rPr lang="ru-RU" sz="2600" b="1" dirty="0" err="1" smtClean="0"/>
              <a:t>Земмельвейс</a:t>
            </a:r>
            <a:r>
              <a:rPr lang="ru-RU" sz="2600" b="1" dirty="0" smtClean="0"/>
              <a:t>:</a:t>
            </a:r>
            <a:r>
              <a:rPr lang="ru-RU" sz="2800" b="1" dirty="0" smtClean="0"/>
              <a:t> «я хочу разбудить совесть тех, кто еще не понимает, откуда приходит смерть, и признать истину, которую узнал слишком поздно» </a:t>
            </a:r>
            <a:r>
              <a:rPr lang="ru-RU" sz="2800" dirty="0" smtClean="0"/>
              <a:t>(из </a:t>
            </a:r>
            <a:r>
              <a:rPr lang="en-US" sz="2800" dirty="0" smtClean="0"/>
              <a:t>“Die </a:t>
            </a:r>
            <a:r>
              <a:rPr lang="en-US" sz="2800" dirty="0" err="1" smtClean="0"/>
              <a:t>Aethiologie</a:t>
            </a:r>
            <a:r>
              <a:rPr lang="en-US" sz="2800" dirty="0" smtClean="0"/>
              <a:t> </a:t>
            </a:r>
            <a:r>
              <a:rPr lang="en-US" sz="2800" dirty="0" err="1" smtClean="0"/>
              <a:t>der</a:t>
            </a:r>
            <a:r>
              <a:rPr lang="en-US" sz="2800" dirty="0" smtClean="0"/>
              <a:t> </a:t>
            </a:r>
            <a:r>
              <a:rPr lang="en-US" sz="2800" dirty="0" err="1" smtClean="0"/>
              <a:t>Begriff</a:t>
            </a:r>
            <a:r>
              <a:rPr lang="en-US" sz="2800" dirty="0" smtClean="0"/>
              <a:t> die Prophylaxis des </a:t>
            </a:r>
            <a:r>
              <a:rPr lang="en-US" sz="2800" dirty="0" err="1" smtClean="0"/>
              <a:t>Kindbettfiebers</a:t>
            </a:r>
            <a:r>
              <a:rPr lang="en-US" sz="2800" dirty="0" smtClean="0"/>
              <a:t>”</a:t>
            </a:r>
            <a:r>
              <a:rPr lang="ru-RU" sz="2800" dirty="0" smtClean="0"/>
              <a:t>).</a:t>
            </a:r>
          </a:p>
          <a:p>
            <a:pPr algn="just">
              <a:buNone/>
            </a:pPr>
            <a:r>
              <a:rPr lang="ru-RU" sz="2800" dirty="0" smtClean="0"/>
              <a:t>Антисептика рук хлорной водой </a:t>
            </a:r>
            <a:r>
              <a:rPr lang="en-US" sz="2800" dirty="0" smtClean="0"/>
              <a:t>– </a:t>
            </a:r>
            <a:r>
              <a:rPr lang="ru-RU" sz="2800" dirty="0" smtClean="0"/>
              <a:t>снижение летальности от послеродовой горячки с 18,26% до 1,27%.</a:t>
            </a:r>
            <a:endParaRPr lang="ru-RU" sz="2800" dirty="0"/>
          </a:p>
        </p:txBody>
      </p:sp>
      <p:pic>
        <p:nvPicPr>
          <p:cNvPr id="12290" name="Picture 2" descr="http://molodeem.su/wp-content/uploads/2013/02/%D1%81%D0%BF%D0%B0%D1%81%D0%B8%D1%82%D0%B5%D0%BB%D1%8C-%D0%BC%D0%B0%D1%82%D0%B5%D1%80%D0%B5%D0%B9_semmelweis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785794"/>
            <a:ext cx="3509136" cy="525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>
          <a:xfrm>
            <a:off x="285750" y="214313"/>
            <a:ext cx="8643938" cy="1630362"/>
          </a:xfrm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ahoma" pitchFamily="34" charset="0"/>
              </a:rPr>
              <a:t>Детская анестезиология – особое место в медицине критических состояний</a:t>
            </a:r>
          </a:p>
        </p:txBody>
      </p:sp>
      <p:sp>
        <p:nvSpPr>
          <p:cNvPr id="7171" name="Текст 5"/>
          <p:cNvSpPr>
            <a:spLocks noGrp="1"/>
          </p:cNvSpPr>
          <p:nvPr>
            <p:ph type="body" sz="half" idx="2"/>
          </p:nvPr>
        </p:nvSpPr>
        <p:spPr>
          <a:xfrm>
            <a:off x="4139952" y="1700808"/>
            <a:ext cx="4824536" cy="4968552"/>
          </a:xfrm>
          <a:extLst/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ts val="4000"/>
              </a:lnSpc>
              <a:spcBef>
                <a:spcPts val="0"/>
              </a:spcBef>
              <a:defRPr/>
            </a:pPr>
            <a:r>
              <a:rPr lang="ru-RU" sz="28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одной стороны – она </a:t>
            </a:r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защищает ребенка </a:t>
            </a:r>
            <a:r>
              <a:rPr lang="ru-RU" sz="28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хирургической агрессии и боли.</a:t>
            </a:r>
          </a:p>
          <a:p>
            <a:pPr eaLnBrk="1" hangingPunct="1">
              <a:lnSpc>
                <a:spcPts val="4000"/>
              </a:lnSpc>
              <a:spcBef>
                <a:spcPts val="0"/>
              </a:spcBef>
              <a:defRPr/>
            </a:pPr>
            <a:r>
              <a:rPr lang="ru-RU" sz="28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другой стороны – использует </a:t>
            </a:r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потенциально опасные для жизни </a:t>
            </a:r>
            <a:r>
              <a:rPr lang="ru-RU" sz="28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препараты и  манипуляции, способные нанести вред ему.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4" name="Picture 3" descr="C:\Documents and Settings\User\Мои документы\101_PANA\P1010194.JPG"/>
          <p:cNvPicPr>
            <a:picLocks noChangeAspect="1" noChangeArrowheads="1"/>
          </p:cNvPicPr>
          <p:nvPr/>
        </p:nvPicPr>
        <p:blipFill>
          <a:blip r:embed="rId2" cstate="print"/>
          <a:srcRect l="33794" t="14571" r="17224" b="9616"/>
          <a:stretch>
            <a:fillRect/>
          </a:stretch>
        </p:blipFill>
        <p:spPr bwMode="auto">
          <a:xfrm>
            <a:off x="179512" y="2780928"/>
            <a:ext cx="3976688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82020742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Healthcare Acquired Infections</a:t>
            </a:r>
            <a:endParaRPr lang="ru-RU" sz="3200" b="1" dirty="0" smtClean="0">
              <a:solidFill>
                <a:srgbClr val="FF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ru-RU" sz="2800" dirty="0" smtClean="0"/>
              <a:t>Обработка рук</a:t>
            </a:r>
            <a:r>
              <a:rPr lang="en-US" sz="2800" dirty="0" smtClean="0"/>
              <a:t>.</a:t>
            </a:r>
            <a:r>
              <a:rPr lang="ru-RU" sz="2800" dirty="0" smtClean="0"/>
              <a:t> </a:t>
            </a:r>
            <a:r>
              <a:rPr lang="en-US" sz="2800" dirty="0" smtClean="0"/>
              <a:t>Н</a:t>
            </a:r>
            <a:r>
              <a:rPr lang="ru-RU" sz="2800" dirty="0" err="1" smtClean="0"/>
              <a:t>икаких</a:t>
            </a:r>
            <a:r>
              <a:rPr lang="ru-RU" sz="2800" dirty="0" smtClean="0"/>
              <a:t> колец, цепочек, мобильных телефонов!</a:t>
            </a:r>
          </a:p>
          <a:p>
            <a:pPr eaLnBrk="1" hangingPunct="1">
              <a:defRPr/>
            </a:pPr>
            <a:r>
              <a:rPr lang="ru-RU" sz="2800" dirty="0" smtClean="0"/>
              <a:t>Перчатки</a:t>
            </a:r>
            <a:r>
              <a:rPr lang="en-US" sz="2800" dirty="0" smtClean="0"/>
              <a:t> (MRSA!).</a:t>
            </a:r>
            <a:endParaRPr lang="ru-RU" sz="2800" dirty="0" smtClean="0"/>
          </a:p>
          <a:p>
            <a:pPr eaLnBrk="1" hangingPunct="1">
              <a:defRPr/>
            </a:pPr>
            <a:r>
              <a:rPr lang="ru-RU" sz="2800" dirty="0" smtClean="0"/>
              <a:t>Уход за ЦВК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eaLnBrk="1" hangingPunct="1">
              <a:defRPr/>
            </a:pPr>
            <a:r>
              <a:rPr lang="ru-RU" sz="2800" dirty="0" err="1" smtClean="0"/>
              <a:t>Вентилятор-ассоциированные</a:t>
            </a:r>
            <a:endParaRPr lang="ru-RU" sz="2800" dirty="0" smtClean="0"/>
          </a:p>
          <a:p>
            <a:pPr eaLnBrk="1" hangingPunct="1">
              <a:buNone/>
              <a:defRPr/>
            </a:pPr>
            <a:r>
              <a:rPr lang="ru-RU" sz="2800" dirty="0" smtClean="0"/>
              <a:t>пневмонии: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- </a:t>
            </a:r>
            <a:r>
              <a:rPr lang="en-US" sz="2800" dirty="0" smtClean="0"/>
              <a:t>Ps. </a:t>
            </a:r>
            <a:r>
              <a:rPr lang="en-US" sz="2800" dirty="0" err="1" smtClean="0"/>
              <a:t>Aeruginosa</a:t>
            </a:r>
            <a:r>
              <a:rPr lang="en-US" sz="2800" dirty="0" smtClean="0"/>
              <a:t>, </a:t>
            </a: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- </a:t>
            </a:r>
            <a:r>
              <a:rPr lang="en-US" sz="2800" dirty="0" smtClean="0"/>
              <a:t>St. </a:t>
            </a:r>
            <a:r>
              <a:rPr lang="en-US" sz="2800" dirty="0" err="1" smtClean="0"/>
              <a:t>aureus</a:t>
            </a:r>
            <a:r>
              <a:rPr lang="en-US" sz="2800" dirty="0" smtClean="0"/>
              <a:t>, </a:t>
            </a: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- </a:t>
            </a:r>
            <a:r>
              <a:rPr lang="en-US" sz="2800" dirty="0" err="1" smtClean="0"/>
              <a:t>Ent</a:t>
            </a:r>
            <a:r>
              <a:rPr lang="en-US" sz="2800" dirty="0" smtClean="0"/>
              <a:t>. cloacae, </a:t>
            </a: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- </a:t>
            </a:r>
            <a:r>
              <a:rPr lang="en-US" sz="2800" dirty="0" err="1" smtClean="0"/>
              <a:t>Kl</a:t>
            </a:r>
            <a:r>
              <a:rPr lang="en-US" sz="2800" dirty="0" smtClean="0"/>
              <a:t>. </a:t>
            </a:r>
            <a:r>
              <a:rPr lang="en-US" sz="2800" dirty="0" err="1" smtClean="0"/>
              <a:t>pneumoniae</a:t>
            </a:r>
            <a:r>
              <a:rPr lang="en-US" sz="2800" dirty="0" smtClean="0"/>
              <a:t>.</a:t>
            </a:r>
            <a:endParaRPr lang="ru-RU" sz="2800" dirty="0" smtClean="0"/>
          </a:p>
        </p:txBody>
      </p:sp>
      <p:pic>
        <p:nvPicPr>
          <p:cNvPr id="4" name="Inhaltsplatzhalter 6" descr="PB12011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572132" y="2428868"/>
            <a:ext cx="2001507" cy="4123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Рекомендации по предотвращению ВАП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400" b="1" i="1" dirty="0" smtClean="0"/>
              <a:t>Дезинфекция рук</a:t>
            </a:r>
            <a:r>
              <a:rPr lang="ru-RU" sz="2400" dirty="0" smtClean="0"/>
              <a:t>, при  любой манипуляции с ребенком, ЭТТ, компонентами дыхательной системы, </a:t>
            </a:r>
            <a:r>
              <a:rPr lang="ru-RU" sz="2400" dirty="0" err="1" smtClean="0"/>
              <a:t>контаминированными</a:t>
            </a:r>
            <a:r>
              <a:rPr lang="ru-RU" sz="2400" dirty="0" smtClean="0"/>
              <a:t> материалами и др.</a:t>
            </a:r>
          </a:p>
          <a:p>
            <a:pPr algn="just">
              <a:lnSpc>
                <a:spcPct val="80000"/>
              </a:lnSpc>
            </a:pPr>
            <a:r>
              <a:rPr lang="ru-RU" sz="2400" dirty="0" smtClean="0"/>
              <a:t>асептическая </a:t>
            </a:r>
            <a:r>
              <a:rPr lang="ru-RU" sz="2400" b="1" dirty="0" smtClean="0"/>
              <a:t>интубация (</a:t>
            </a:r>
            <a:r>
              <a:rPr lang="ru-RU" sz="2400" dirty="0" smtClean="0"/>
              <a:t>маска, обработанные руки, инструментарий, халат,  белье </a:t>
            </a:r>
            <a:r>
              <a:rPr lang="en-US" sz="2400" dirty="0" smtClean="0"/>
              <a:t>etc</a:t>
            </a:r>
            <a:r>
              <a:rPr lang="ru-RU" sz="2400" dirty="0" smtClean="0"/>
              <a:t>).</a:t>
            </a:r>
          </a:p>
          <a:p>
            <a:pPr algn="just">
              <a:lnSpc>
                <a:spcPct val="80000"/>
              </a:lnSpc>
            </a:pPr>
            <a:r>
              <a:rPr lang="ru-RU" sz="2400" dirty="0" smtClean="0"/>
              <a:t>санация перед </a:t>
            </a:r>
            <a:r>
              <a:rPr lang="ru-RU" sz="2400" dirty="0" err="1" smtClean="0"/>
              <a:t>экстубацией</a:t>
            </a:r>
            <a:r>
              <a:rPr lang="ru-RU" sz="2400" dirty="0" smtClean="0"/>
              <a:t>.</a:t>
            </a:r>
          </a:p>
          <a:p>
            <a:pPr algn="just">
              <a:lnSpc>
                <a:spcPct val="80000"/>
              </a:lnSpc>
            </a:pPr>
            <a:r>
              <a:rPr lang="ru-RU" sz="2400" dirty="0" smtClean="0"/>
              <a:t>не </a:t>
            </a:r>
            <a:r>
              <a:rPr lang="ru-RU" sz="2400" dirty="0" err="1" smtClean="0"/>
              <a:t>рекомендутся</a:t>
            </a:r>
            <a:r>
              <a:rPr lang="ru-RU" sz="2400" dirty="0" smtClean="0"/>
              <a:t> использование дыхательных фильтров у новорожденных и маленьких детей (задержка С02).</a:t>
            </a:r>
          </a:p>
          <a:p>
            <a:pPr algn="just">
              <a:lnSpc>
                <a:spcPct val="80000"/>
              </a:lnSpc>
            </a:pPr>
            <a:r>
              <a:rPr lang="ru-RU" sz="2400" dirty="0" smtClean="0"/>
              <a:t>дыхательные контуры: рекомендуется удаление конденсата, </a:t>
            </a:r>
            <a:r>
              <a:rPr lang="ru-RU" sz="2400" b="1" i="1" dirty="0" smtClean="0"/>
              <a:t>подогрев и увлажнение (одноразовые!)</a:t>
            </a:r>
            <a:r>
              <a:rPr lang="ru-RU" sz="2400" dirty="0" smtClean="0"/>
              <a:t>.</a:t>
            </a:r>
          </a:p>
          <a:p>
            <a:pPr algn="just">
              <a:lnSpc>
                <a:spcPct val="80000"/>
              </a:lnSpc>
            </a:pPr>
            <a:r>
              <a:rPr lang="ru-RU" sz="2400" dirty="0" smtClean="0"/>
              <a:t>санация: стерильный </a:t>
            </a:r>
            <a:r>
              <a:rPr lang="ru-RU" sz="2400" dirty="0" err="1" smtClean="0"/>
              <a:t>р-р</a:t>
            </a:r>
            <a:r>
              <a:rPr lang="ru-RU" sz="2400" dirty="0" smtClean="0"/>
              <a:t>, стерильные катетеры, возможно использование открытых и закрытых систем.</a:t>
            </a:r>
          </a:p>
          <a:p>
            <a:pPr algn="just">
              <a:lnSpc>
                <a:spcPct val="80000"/>
              </a:lnSpc>
            </a:pPr>
            <a:r>
              <a:rPr lang="ru-RU" sz="2400" dirty="0" smtClean="0"/>
              <a:t>смена положений тела ребенка.</a:t>
            </a:r>
          </a:p>
          <a:p>
            <a:pPr algn="just">
              <a:lnSpc>
                <a:spcPct val="80000"/>
              </a:lnSpc>
              <a:buNone/>
            </a:pP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Кольца, часы, браслеты не должны носить ни  персонал, ни родители.</a:t>
            </a:r>
            <a:endParaRPr lang="de-DE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Длинные волосы укладываются.</a:t>
            </a:r>
            <a:endParaRPr lang="de-DE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Одежда  меняется ежедневно.</a:t>
            </a:r>
            <a:endParaRPr lang="de-DE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 уходе за пациентом под рабочей одеждой </a:t>
            </a:r>
            <a:r>
              <a:rPr lang="de-DE" dirty="0" smtClean="0"/>
              <a:t> </a:t>
            </a:r>
            <a:r>
              <a:rPr lang="ru-RU" dirty="0" smtClean="0"/>
              <a:t>никаких маек с длинными рукавами, с вышивкой.</a:t>
            </a:r>
          </a:p>
          <a:p>
            <a:pPr>
              <a:defRPr/>
            </a:pPr>
            <a:r>
              <a:rPr lang="ru-RU" dirty="0" smtClean="0"/>
              <a:t>Носить обувь, закрытую спереди и сзади, без высоких каблуков, предусмотренную исключительно  для клиники.</a:t>
            </a:r>
            <a:endParaRPr lang="de-DE" dirty="0" smtClean="0"/>
          </a:p>
          <a:p>
            <a:pPr>
              <a:defRPr/>
            </a:pPr>
            <a:r>
              <a:rPr lang="ru-RU" dirty="0" smtClean="0"/>
              <a:t>Ногти коротко острижены, без лака.</a:t>
            </a:r>
            <a:endParaRPr lang="de-DE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Анестезия у </a:t>
            </a:r>
            <a:r>
              <a:rPr lang="ru-RU" sz="3200" b="1" dirty="0" err="1" smtClean="0">
                <a:solidFill>
                  <a:srgbClr val="FF0000"/>
                </a:solidFill>
              </a:rPr>
              <a:t>глубоконедоношенных</a:t>
            </a:r>
            <a:r>
              <a:rPr lang="ru-RU" sz="3200" b="1" dirty="0" smtClean="0">
                <a:solidFill>
                  <a:srgbClr val="FF0000"/>
                </a:solidFill>
              </a:rPr>
              <a:t> детей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Новая проблема</a:t>
            </a:r>
            <a:r>
              <a:rPr lang="en-US" sz="2800" dirty="0" smtClean="0"/>
              <a:t> </a:t>
            </a:r>
            <a:r>
              <a:rPr lang="ru-RU" sz="2800" dirty="0" smtClean="0"/>
              <a:t>детской анестезиологии:</a:t>
            </a:r>
          </a:p>
          <a:p>
            <a:pPr algn="just">
              <a:buNone/>
            </a:pPr>
            <a:r>
              <a:rPr lang="ru-RU" sz="2800" dirty="0" smtClean="0"/>
              <a:t>У детей имеются: БЛД, ВЖК, ПВЛ, обменно-метаболические нарушения, гипогликемия </a:t>
            </a:r>
            <a:r>
              <a:rPr lang="en-US" sz="2800" dirty="0" smtClean="0"/>
              <a:t>etc.</a:t>
            </a: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Обеспечение безопасности (общая анестезия).</a:t>
            </a:r>
          </a:p>
          <a:p>
            <a:pPr algn="just">
              <a:buNone/>
            </a:pPr>
            <a:r>
              <a:rPr lang="ru-RU" sz="2800" dirty="0" smtClean="0"/>
              <a:t>Избегать </a:t>
            </a:r>
            <a:r>
              <a:rPr lang="ru-RU" sz="2800" b="1" dirty="0" smtClean="0"/>
              <a:t>гипероксии</a:t>
            </a:r>
            <a:r>
              <a:rPr lang="ru-RU" sz="2800" dirty="0" smtClean="0"/>
              <a:t> (</a:t>
            </a:r>
            <a:r>
              <a:rPr lang="ru-RU" sz="2800" dirty="0" err="1" smtClean="0"/>
              <a:t>ретинопатия</a:t>
            </a:r>
            <a:r>
              <a:rPr lang="ru-RU" sz="2800" dirty="0" smtClean="0"/>
              <a:t>, ПОЛ). КОС (</a:t>
            </a:r>
            <a:r>
              <a:rPr lang="ru-RU" sz="2800" dirty="0" err="1" smtClean="0"/>
              <a:t>арт</a:t>
            </a:r>
            <a:r>
              <a:rPr lang="ru-RU" sz="2800" dirty="0" smtClean="0"/>
              <a:t>).</a:t>
            </a:r>
          </a:p>
          <a:p>
            <a:pPr algn="just">
              <a:buNone/>
            </a:pPr>
            <a:r>
              <a:rPr lang="ru-RU" sz="2800" dirty="0" smtClean="0"/>
              <a:t>Гемодинамическая стабильность (профилактика ВЖК, церебральной ишемии).</a:t>
            </a:r>
          </a:p>
          <a:p>
            <a:pPr algn="just">
              <a:buNone/>
            </a:pPr>
            <a:r>
              <a:rPr lang="ru-RU" sz="2800" dirty="0" smtClean="0"/>
              <a:t>Предотвращение гипотермии, гипогликемии.</a:t>
            </a:r>
          </a:p>
          <a:p>
            <a:pPr algn="just">
              <a:buNone/>
            </a:pPr>
            <a:r>
              <a:rPr lang="ru-RU" sz="2800" dirty="0" smtClean="0"/>
              <a:t>Длительное наблюдение после анестезии </a:t>
            </a:r>
            <a:r>
              <a:rPr lang="ru-RU" sz="2800" i="1" dirty="0" smtClean="0"/>
              <a:t>(апноэ).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Некоторые моменты </a:t>
            </a:r>
            <a:r>
              <a:rPr lang="ru-RU" sz="2800" b="1" dirty="0" err="1" smtClean="0">
                <a:solidFill>
                  <a:srgbClr val="FF0000"/>
                </a:solidFill>
              </a:rPr>
              <a:t>трансфузионной</a:t>
            </a:r>
            <a:r>
              <a:rPr lang="ru-RU" sz="2800" b="1" dirty="0" smtClean="0">
                <a:solidFill>
                  <a:srgbClr val="FF0000"/>
                </a:solidFill>
              </a:rPr>
              <a:t> терапии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Продолжительность жизни эритроцитов:</a:t>
            </a:r>
          </a:p>
          <a:p>
            <a:r>
              <a:rPr lang="ru-RU" sz="2400" dirty="0" smtClean="0"/>
              <a:t>- недоношенные – 15 дней</a:t>
            </a:r>
          </a:p>
          <a:p>
            <a:r>
              <a:rPr lang="ru-RU" sz="2400" dirty="0" smtClean="0"/>
              <a:t>- доношенные – 60-80 дней</a:t>
            </a:r>
          </a:p>
          <a:p>
            <a:r>
              <a:rPr lang="ru-RU" sz="2400" dirty="0" smtClean="0"/>
              <a:t>- взрослые – 120 дней</a:t>
            </a:r>
          </a:p>
          <a:p>
            <a:r>
              <a:rPr lang="ru-RU" sz="2400" dirty="0" smtClean="0"/>
              <a:t>Примерный обычный объем </a:t>
            </a:r>
            <a:r>
              <a:rPr lang="ru-RU" sz="2400" dirty="0" err="1" smtClean="0"/>
              <a:t>эритрмассы</a:t>
            </a:r>
            <a:r>
              <a:rPr lang="ru-RU" sz="2400" dirty="0" smtClean="0"/>
              <a:t> 10-15 мл</a:t>
            </a:r>
            <a:r>
              <a:rPr lang="en-US" sz="2400" dirty="0" smtClean="0"/>
              <a:t>/</a:t>
            </a:r>
            <a:r>
              <a:rPr lang="ru-RU" sz="2400" dirty="0" smtClean="0"/>
              <a:t>кг</a:t>
            </a:r>
          </a:p>
          <a:p>
            <a:r>
              <a:rPr lang="ru-RU" sz="2400" dirty="0" smtClean="0"/>
              <a:t>Скорость 2,5 – (5) мл</a:t>
            </a:r>
            <a:r>
              <a:rPr lang="en-US" sz="2400" dirty="0" smtClean="0"/>
              <a:t>/</a:t>
            </a:r>
            <a:r>
              <a:rPr lang="ru-RU" sz="2400" dirty="0" smtClean="0"/>
              <a:t>кг</a:t>
            </a:r>
            <a:r>
              <a:rPr lang="en-US" sz="2400" dirty="0" smtClean="0"/>
              <a:t>/</a:t>
            </a:r>
            <a:r>
              <a:rPr lang="ru-RU" sz="2400" dirty="0" smtClean="0"/>
              <a:t>час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СРАР </a:t>
            </a:r>
            <a:r>
              <a:rPr lang="en-US" sz="2400" b="1" dirty="0" smtClean="0">
                <a:solidFill>
                  <a:srgbClr val="FF0000"/>
                </a:solidFill>
              </a:rPr>
              <a:t>(continuous positive airway pressure)</a:t>
            </a:r>
            <a:r>
              <a:rPr lang="ru-RU" sz="2400" b="1" dirty="0" smtClean="0">
                <a:solidFill>
                  <a:srgbClr val="FF0000"/>
                </a:solidFill>
              </a:rPr>
              <a:t>: постоянное положительное давление в дыхательных путях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773238"/>
            <a:ext cx="7543800" cy="4114800"/>
          </a:xfrm>
        </p:spPr>
        <p:txBody>
          <a:bodyPr/>
          <a:lstStyle/>
          <a:p>
            <a:pPr lvl="4">
              <a:buFontTx/>
              <a:buNone/>
            </a:pPr>
            <a:endParaRPr lang="ru-RU" dirty="0" smtClean="0"/>
          </a:p>
          <a:p>
            <a:pPr lvl="4">
              <a:buFontTx/>
              <a:buNone/>
            </a:pPr>
            <a:r>
              <a:rPr lang="ru-RU" sz="2400" dirty="0" smtClean="0"/>
              <a:t>1. масочный СРАР.</a:t>
            </a:r>
          </a:p>
          <a:p>
            <a:pPr lvl="4">
              <a:buFontTx/>
              <a:buNone/>
            </a:pPr>
            <a:r>
              <a:rPr lang="ru-RU" sz="2400" dirty="0" smtClean="0"/>
              <a:t>2. </a:t>
            </a:r>
            <a:r>
              <a:rPr lang="ru-RU" sz="2400" dirty="0" err="1" smtClean="0"/>
              <a:t>назофарингеальная</a:t>
            </a:r>
            <a:r>
              <a:rPr lang="ru-RU" sz="2400" dirty="0" smtClean="0"/>
              <a:t> вентиляция.</a:t>
            </a:r>
          </a:p>
          <a:p>
            <a:pPr lvl="4">
              <a:buFontTx/>
              <a:buNone/>
            </a:pPr>
            <a:r>
              <a:rPr lang="ru-RU" sz="2400" dirty="0" smtClean="0"/>
              <a:t>3. </a:t>
            </a:r>
            <a:r>
              <a:rPr lang="ru-RU" sz="2400" dirty="0" err="1" smtClean="0"/>
              <a:t>биназальный</a:t>
            </a:r>
            <a:r>
              <a:rPr lang="ru-RU" sz="2400" dirty="0" smtClean="0"/>
              <a:t> СРАР (</a:t>
            </a:r>
            <a:r>
              <a:rPr lang="en-US" sz="2400" dirty="0" smtClean="0"/>
              <a:t>“Prongs”</a:t>
            </a:r>
            <a:r>
              <a:rPr lang="ru-RU" sz="2400" dirty="0" smtClean="0"/>
              <a:t>).</a:t>
            </a:r>
            <a:endParaRPr lang="en-US" sz="2400" dirty="0" smtClean="0"/>
          </a:p>
          <a:p>
            <a:pPr lvl="4">
              <a:buFontTx/>
              <a:buNone/>
            </a:pPr>
            <a:r>
              <a:rPr lang="ru-RU" sz="2400" dirty="0" smtClean="0"/>
              <a:t>4. </a:t>
            </a:r>
            <a:r>
              <a:rPr lang="en-US" sz="2400" dirty="0" smtClean="0"/>
              <a:t>HFOV – CPAP (</a:t>
            </a:r>
            <a:r>
              <a:rPr lang="en-US" sz="2400" i="1" dirty="0" err="1" smtClean="0"/>
              <a:t>Leoni</a:t>
            </a:r>
            <a:r>
              <a:rPr lang="en-US" sz="2400" i="1" dirty="0" smtClean="0"/>
              <a:t> plus, SLE 5000</a:t>
            </a:r>
            <a:r>
              <a:rPr lang="en-US" sz="2400" dirty="0" smtClean="0"/>
              <a:t>) </a:t>
            </a:r>
            <a:r>
              <a:rPr lang="ru-RU" sz="2400" dirty="0" smtClean="0"/>
              <a:t>у </a:t>
            </a:r>
            <a:r>
              <a:rPr lang="en-US" sz="2400" dirty="0" smtClean="0"/>
              <a:t>ELBV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pPr lvl="4">
              <a:buFontTx/>
              <a:buNone/>
            </a:pPr>
            <a:r>
              <a:rPr lang="ru-RU" sz="2400" i="1" dirty="0" smtClean="0"/>
              <a:t>Крайне важно максимально раннее применение СРАР</a:t>
            </a:r>
          </a:p>
          <a:p>
            <a:pPr lvl="4">
              <a:buFontTx/>
              <a:buNone/>
            </a:pPr>
            <a:r>
              <a:rPr lang="ru-RU" sz="2400" i="1" dirty="0" smtClean="0"/>
              <a:t>5</a:t>
            </a:r>
            <a:r>
              <a:rPr lang="ru-RU" sz="2400" b="1" i="1" dirty="0" smtClean="0"/>
              <a:t>. РЕЕР – в операционной.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Ятрогенные</a:t>
            </a:r>
            <a:r>
              <a:rPr lang="ru-RU" sz="2800" b="1" dirty="0" smtClean="0">
                <a:solidFill>
                  <a:srgbClr val="FF0000"/>
                </a:solidFill>
              </a:rPr>
              <a:t> катастрофы в </a:t>
            </a:r>
            <a:r>
              <a:rPr lang="ru-RU" sz="2800" b="1" dirty="0" err="1" smtClean="0">
                <a:solidFill>
                  <a:srgbClr val="FF0000"/>
                </a:solidFill>
              </a:rPr>
              <a:t>неонатологии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12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88640"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терапия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последствия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1942-1954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бесконтрольное</a:t>
                      </a:r>
                      <a:r>
                        <a:rPr lang="ru-RU" baseline="0" dirty="0" smtClean="0"/>
                        <a:t> применение кислорода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ретинопатия</a:t>
                      </a:r>
                      <a:endParaRPr lang="ru-RU" dirty="0"/>
                    </a:p>
                  </a:txBody>
                  <a:tcPr/>
                </a:tc>
              </a:tr>
              <a:tr h="512048">
                <a:tc>
                  <a:txBody>
                    <a:bodyPr/>
                    <a:lstStyle/>
                    <a:p>
                      <a:r>
                        <a:rPr lang="ru-RU" dirty="0" smtClean="0"/>
                        <a:t>1953-1958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сульфизоксазол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ядерная желтуха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1957-1961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хлорамфеникол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Grey - </a:t>
                      </a:r>
                      <a:r>
                        <a:rPr lang="ru-RU" dirty="0" smtClean="0"/>
                        <a:t>синдром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195</a:t>
                      </a:r>
                      <a:r>
                        <a:rPr lang="en-US" dirty="0" smtClean="0"/>
                        <a:t>9</a:t>
                      </a:r>
                      <a:r>
                        <a:rPr lang="ru-RU" dirty="0" smtClean="0"/>
                        <a:t>-196</a:t>
                      </a:r>
                      <a:r>
                        <a:rPr lang="en-US" dirty="0" smtClean="0"/>
                        <a:t>2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талидомид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дисмелия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1964-1972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стилбестрол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вагинальные карциномы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1975-1982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бензиловый</a:t>
                      </a:r>
                      <a:r>
                        <a:rPr lang="ru-RU" dirty="0" smtClean="0"/>
                        <a:t> спирт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энцефалопатия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1977-1987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витамин 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некротизирующий</a:t>
                      </a:r>
                      <a:r>
                        <a:rPr lang="ru-RU" dirty="0" smtClean="0"/>
                        <a:t> энтероколит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1990-2000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дексаметазон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детский церебральный паралич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Проблемы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Экстремальные ситуации, быстрота принятия решений, цейтнот.</a:t>
            </a:r>
          </a:p>
          <a:p>
            <a:r>
              <a:rPr lang="ru-RU" sz="2800" dirty="0" smtClean="0"/>
              <a:t>2. Множество технического оснащения.</a:t>
            </a:r>
          </a:p>
          <a:p>
            <a:r>
              <a:rPr lang="ru-RU" sz="2800" dirty="0" smtClean="0"/>
              <a:t>3. Тяжесть состояния пациентов.</a:t>
            </a:r>
          </a:p>
          <a:p>
            <a:r>
              <a:rPr lang="ru-RU" sz="2800" dirty="0" smtClean="0"/>
              <a:t>4. Недостаточное обеспечение (</a:t>
            </a:r>
            <a:r>
              <a:rPr lang="ru-RU" sz="2800" u="sng" dirty="0" smtClean="0">
                <a:solidFill>
                  <a:srgbClr val="FF0000"/>
                </a:solidFill>
              </a:rPr>
              <a:t>кадры</a:t>
            </a:r>
            <a:r>
              <a:rPr lang="ru-RU" sz="2800" dirty="0" smtClean="0"/>
              <a:t>, оборудование, расходные материалы).</a:t>
            </a:r>
          </a:p>
          <a:p>
            <a:r>
              <a:rPr lang="ru-RU" sz="2800" dirty="0" smtClean="0"/>
              <a:t>5. </a:t>
            </a:r>
            <a:r>
              <a:rPr lang="ru-RU" sz="2800" dirty="0" err="1" smtClean="0"/>
              <a:t>Психоэмоциональные</a:t>
            </a:r>
            <a:r>
              <a:rPr lang="ru-RU" sz="2800" dirty="0" smtClean="0"/>
              <a:t> стрессы.</a:t>
            </a:r>
          </a:p>
          <a:p>
            <a:r>
              <a:rPr lang="ru-RU" sz="2800" dirty="0" smtClean="0"/>
              <a:t>6. Отношение общества. Постоянный контакт со следственными органами.</a:t>
            </a:r>
            <a:endParaRPr lang="ru-RU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83568" y="1071563"/>
            <a:ext cx="8246120" cy="557212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2912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Ст. 161 УК РБ – неоказание помощи </a:t>
            </a:r>
            <a:r>
              <a:rPr lang="ru-RU" sz="2800" dirty="0" smtClean="0">
                <a:solidFill>
                  <a:srgbClr val="2912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больному лицу.</a:t>
            </a:r>
            <a:endParaRPr lang="ru-RU" sz="2800" dirty="0" smtClean="0">
              <a:solidFill>
                <a:srgbClr val="2912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ru-RU" sz="2800" dirty="0" smtClean="0">
                <a:solidFill>
                  <a:srgbClr val="2912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Ст. 162 – ненадлежащее оказание медицинской помощи:</a:t>
            </a:r>
          </a:p>
          <a:p>
            <a:pPr indent="11113" eaLnBrk="1" hangingPunct="1">
              <a:buFont typeface="Arial" charset="0"/>
              <a:buNone/>
              <a:defRPr/>
            </a:pPr>
            <a:r>
              <a:rPr lang="ru-RU" sz="2800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п. 1 </a:t>
            </a:r>
            <a:r>
              <a:rPr lang="ru-RU" sz="2800" dirty="0" smtClean="0">
                <a:solidFill>
                  <a:srgbClr val="00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– повлекшее по неосторожности нанесение </a:t>
            </a:r>
            <a:r>
              <a:rPr lang="ru-RU" sz="2800" dirty="0" smtClean="0">
                <a:solidFill>
                  <a:srgbClr val="00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больному лицу </a:t>
            </a:r>
            <a:r>
              <a:rPr lang="ru-RU" sz="2800" dirty="0" smtClean="0">
                <a:solidFill>
                  <a:srgbClr val="00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тяжких или менее тяжких повреждений</a:t>
            </a:r>
          </a:p>
          <a:p>
            <a:pPr indent="11113" eaLnBrk="1" hangingPunct="1">
              <a:buFont typeface="Arial" charset="0"/>
              <a:buNone/>
              <a:defRPr/>
            </a:pPr>
            <a:r>
              <a:rPr lang="ru-RU" sz="2800" dirty="0" smtClean="0">
                <a:ln>
                  <a:solidFill>
                    <a:srgbClr val="FF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п. 2 </a:t>
            </a:r>
            <a:r>
              <a:rPr lang="ru-RU" sz="2800" dirty="0" smtClean="0">
                <a:solidFill>
                  <a:srgbClr val="00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– те же действия, повлекшие по неосторожности смерть или заражение ВИЧ</a:t>
            </a:r>
          </a:p>
          <a:p>
            <a:pPr eaLnBrk="1" hangingPunct="1">
              <a:buFont typeface="Arial" charset="0"/>
              <a:buNone/>
              <a:defRPr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692150"/>
            <a:ext cx="7772400" cy="1470025"/>
          </a:xfrm>
        </p:spPr>
        <p:txBody>
          <a:bodyPr/>
          <a:lstStyle/>
          <a:p>
            <a:r>
              <a:rPr lang="ru-RU" sz="2400" b="1" dirty="0" smtClean="0"/>
              <a:t>«Большие дела плохо делаются с малыми средствами».</a:t>
            </a:r>
            <a:br>
              <a:rPr lang="ru-RU" sz="2400" b="1" dirty="0" smtClean="0"/>
            </a:br>
            <a:r>
              <a:rPr lang="ru-RU" sz="2400" b="1" dirty="0" smtClean="0"/>
              <a:t>А.Дюма-отец: </a:t>
            </a:r>
            <a:r>
              <a:rPr lang="ru-RU" sz="2400" b="1" dirty="0" err="1" smtClean="0"/>
              <a:t>д'Артаньян</a:t>
            </a:r>
            <a:r>
              <a:rPr lang="ru-RU" sz="2400" b="1" dirty="0" smtClean="0"/>
              <a:t>, «Двадцать лет спустя».</a:t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35843" name="Picture 3" descr="костоел гомель веч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565400"/>
            <a:ext cx="4264025" cy="319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>
          <a:xfrm>
            <a:off x="285750" y="214290"/>
            <a:ext cx="8643938" cy="2214577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</a:pPr>
            <a:r>
              <a:rPr lang="ru-RU" sz="33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ahoma" pitchFamily="34" charset="0"/>
              </a:rPr>
              <a:t>Анестезиологическая смертность</a:t>
            </a:r>
            <a:r>
              <a:rPr lang="ru-RU" sz="3300" dirty="0" smtClean="0">
                <a:solidFill>
                  <a:srgbClr val="261135"/>
                </a:solidFill>
                <a:latin typeface="Tahoma" pitchFamily="34" charset="0"/>
              </a:rPr>
              <a:t/>
            </a:r>
            <a:br>
              <a:rPr lang="ru-RU" sz="3300" dirty="0" smtClean="0">
                <a:solidFill>
                  <a:srgbClr val="261135"/>
                </a:solidFill>
                <a:latin typeface="Tahoma" pitchFamily="34" charset="0"/>
              </a:rPr>
            </a:br>
            <a:r>
              <a:rPr lang="ru-RU" sz="3300" spc="100" dirty="0" smtClean="0">
                <a:latin typeface="Tahoma" pitchFamily="34" charset="0"/>
              </a:rPr>
              <a:t> </a:t>
            </a:r>
            <a:r>
              <a:rPr lang="ru-RU" sz="2400" spc="100" dirty="0" smtClean="0">
                <a:latin typeface="Tahoma" pitchFamily="34" charset="0"/>
              </a:rPr>
              <a:t>–  показатель летальности связанный с анестезиологическим пособием, самое серьезное осложнение</a:t>
            </a:r>
            <a:endParaRPr lang="ru-RU" sz="2400" dirty="0" smtClean="0">
              <a:solidFill>
                <a:srgbClr val="261135"/>
              </a:solidFill>
              <a:latin typeface="Tahoma" pitchFamily="34" charset="0"/>
            </a:endParaRPr>
          </a:p>
        </p:txBody>
      </p:sp>
      <p:sp>
        <p:nvSpPr>
          <p:cNvPr id="7171" name="Текст 5"/>
          <p:cNvSpPr>
            <a:spLocks noGrp="1"/>
          </p:cNvSpPr>
          <p:nvPr>
            <p:ph type="body" sz="half" idx="2"/>
          </p:nvPr>
        </p:nvSpPr>
        <p:spPr>
          <a:xfrm>
            <a:off x="3779912" y="2708920"/>
            <a:ext cx="5112568" cy="3929068"/>
          </a:xfrm>
          <a:extLst/>
        </p:spPr>
        <p:txBody>
          <a:bodyPr>
            <a:normAutofit/>
          </a:bodyPr>
          <a:lstStyle/>
          <a:p>
            <a:pPr eaLnBrk="1" hangingPunct="1">
              <a:lnSpc>
                <a:spcPts val="4000"/>
              </a:lnSpc>
              <a:spcBef>
                <a:spcPts val="0"/>
              </a:spcBef>
              <a:defRPr/>
            </a:pPr>
            <a:r>
              <a:rPr lang="ru-RU" sz="24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1980 год – 1 : 5 000 анестезий</a:t>
            </a:r>
          </a:p>
          <a:p>
            <a:pPr eaLnBrk="1" hangingPunct="1">
              <a:lnSpc>
                <a:spcPts val="4000"/>
              </a:lnSpc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наше время </a:t>
            </a:r>
            <a:r>
              <a:rPr lang="ru-RU" sz="24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         </a:t>
            </a:r>
          </a:p>
          <a:p>
            <a:pPr eaLnBrk="1" hangingPunct="1">
              <a:lnSpc>
                <a:spcPts val="4000"/>
              </a:lnSpc>
              <a:spcBef>
                <a:spcPts val="0"/>
              </a:spcBef>
              <a:defRPr/>
            </a:pPr>
            <a:r>
              <a:rPr lang="ru-RU" sz="24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: 200 000 – 1 : 300 000 </a:t>
            </a:r>
            <a:r>
              <a:rPr lang="ru-RU" sz="2400" i="1" u="sng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плановых </a:t>
            </a:r>
            <a:r>
              <a:rPr lang="ru-RU" sz="2400" dirty="0" smtClean="0">
                <a:solidFill>
                  <a:srgbClr val="0000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анестезий.</a:t>
            </a:r>
          </a:p>
          <a:p>
            <a:pPr eaLnBrk="1" hangingPunct="1">
              <a:lnSpc>
                <a:spcPts val="4000"/>
              </a:lnSpc>
              <a:spcBef>
                <a:spcPts val="0"/>
              </a:spcBef>
              <a:buNone/>
              <a:defRPr/>
            </a:pPr>
            <a:endParaRPr lang="ru-RU" sz="28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708920"/>
            <a:ext cx="3352381" cy="2514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82020742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260475" y="3068638"/>
            <a:ext cx="7627938" cy="204628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Выше голову! </a:t>
            </a:r>
            <a:br>
              <a:rPr lang="ru-RU" sz="3200" b="1" dirty="0" smtClean="0"/>
            </a:br>
            <a:r>
              <a:rPr lang="ru-RU" sz="3200" b="1" dirty="0" smtClean="0"/>
              <a:t>Больше мужества - </a:t>
            </a:r>
            <a:br>
              <a:rPr lang="ru-RU" sz="3200" b="1" dirty="0" smtClean="0"/>
            </a:br>
            <a:r>
              <a:rPr lang="ru-RU" sz="3200" b="1" dirty="0" smtClean="0"/>
              <a:t>и юмора! </a:t>
            </a:r>
            <a:br>
              <a:rPr lang="ru-RU" sz="3200" b="1" dirty="0" smtClean="0"/>
            </a:br>
            <a:r>
              <a:rPr lang="ru-RU" sz="2400" dirty="0" smtClean="0"/>
              <a:t>Макс </a:t>
            </a:r>
            <a:r>
              <a:rPr lang="ru-RU" sz="2400" dirty="0" err="1" smtClean="0"/>
              <a:t>Фрайгерр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фон </a:t>
            </a:r>
            <a:r>
              <a:rPr lang="ru-RU" sz="2400" dirty="0" err="1" smtClean="0"/>
              <a:t>Опенгейм</a:t>
            </a:r>
            <a:endParaRPr lang="ru-RU" sz="2400" dirty="0" smtClean="0"/>
          </a:p>
        </p:txBody>
      </p:sp>
      <p:pic>
        <p:nvPicPr>
          <p:cNvPr id="22531" name="Picture 5" descr="Фото0741"/>
          <p:cNvPicPr>
            <a:picLocks noChangeAspect="1" noChangeArrowheads="1"/>
          </p:cNvPicPr>
          <p:nvPr/>
        </p:nvPicPr>
        <p:blipFill>
          <a:blip r:embed="rId2" cstate="print"/>
          <a:srcRect l="2766" t="30757" r="2885" b="35966"/>
          <a:stretch>
            <a:fillRect/>
          </a:stretch>
        </p:blipFill>
        <p:spPr bwMode="auto">
          <a:xfrm>
            <a:off x="107950" y="908050"/>
            <a:ext cx="43561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Фото0742"/>
          <p:cNvPicPr>
            <a:picLocks noChangeAspect="1" noChangeArrowheads="1"/>
          </p:cNvPicPr>
          <p:nvPr/>
        </p:nvPicPr>
        <p:blipFill>
          <a:blip r:embed="rId3" cstate="print"/>
          <a:srcRect r="7732" b="-356"/>
          <a:stretch>
            <a:fillRect/>
          </a:stretch>
        </p:blipFill>
        <p:spPr bwMode="auto">
          <a:xfrm>
            <a:off x="4643438" y="260350"/>
            <a:ext cx="431958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Documents and Settings\User\Мои документы\P1010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500313"/>
            <a:ext cx="72421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0800000" flipV="1">
            <a:off x="357188" y="6108700"/>
            <a:ext cx="44196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i="1" kern="0" dirty="0">
                <a:solidFill>
                  <a:schemeClr val="tx2"/>
                </a:solidFill>
              </a:rPr>
              <a:t>Гомель</a:t>
            </a:r>
          </a:p>
        </p:txBody>
      </p:sp>
      <p:sp>
        <p:nvSpPr>
          <p:cNvPr id="78852" name="Прямоугольник 3"/>
          <p:cNvSpPr>
            <a:spLocks noChangeArrowheads="1"/>
          </p:cNvSpPr>
          <p:nvPr/>
        </p:nvSpPr>
        <p:spPr bwMode="auto">
          <a:xfrm>
            <a:off x="2286000" y="928688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n-US" dirty="0" smtClean="0"/>
              <a:t>C</a:t>
            </a:r>
            <a:r>
              <a:rPr lang="ru-RU" dirty="0" err="1" smtClean="0"/>
              <a:t>пасибо</a:t>
            </a:r>
            <a:r>
              <a:rPr lang="ru-RU" dirty="0" smtClean="0"/>
              <a:t>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404813"/>
            <a:ext cx="8858250" cy="809625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3600" spc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Анестезиологическое осложнение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412776"/>
            <a:ext cx="4934322" cy="5073749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265113" indent="-265113">
              <a:lnSpc>
                <a:spcPts val="3400"/>
              </a:lnSpc>
              <a:defRPr/>
            </a:pPr>
            <a:r>
              <a:rPr lang="ru-RU" sz="2800" dirty="0" smtClean="0">
                <a:solidFill>
                  <a:srgbClr val="261135"/>
                </a:solidFill>
                <a:latin typeface="Tahoma" pitchFamily="34" charset="0"/>
              </a:rPr>
              <a:t>большинство  осложнений </a:t>
            </a:r>
            <a:endParaRPr lang="en-US" sz="2800" dirty="0" smtClean="0">
              <a:solidFill>
                <a:srgbClr val="261135"/>
              </a:solidFill>
              <a:latin typeface="Tahoma" pitchFamily="34" charset="0"/>
            </a:endParaRPr>
          </a:p>
          <a:p>
            <a:pPr marL="265113" indent="-265113">
              <a:lnSpc>
                <a:spcPts val="3400"/>
              </a:lnSpc>
              <a:buNone/>
              <a:defRPr/>
            </a:pPr>
            <a:r>
              <a:rPr lang="ru-RU" sz="2800" dirty="0" smtClean="0">
                <a:solidFill>
                  <a:srgbClr val="261135"/>
                </a:solidFill>
                <a:latin typeface="Tahoma" pitchFamily="34" charset="0"/>
              </a:rPr>
              <a:t>   (до 70%)  является  результатом спорных действий,</a:t>
            </a:r>
            <a:endParaRPr lang="en-US" sz="2800" dirty="0" smtClean="0">
              <a:solidFill>
                <a:srgbClr val="261135"/>
              </a:solidFill>
              <a:latin typeface="Tahoma" pitchFamily="34" charset="0"/>
            </a:endParaRPr>
          </a:p>
          <a:p>
            <a:pPr marL="265113" indent="-265113">
              <a:lnSpc>
                <a:spcPts val="3400"/>
              </a:lnSpc>
              <a:defRPr/>
            </a:pPr>
            <a:r>
              <a:rPr lang="ru-RU" sz="2800" dirty="0" smtClean="0">
                <a:solidFill>
                  <a:srgbClr val="261135"/>
                </a:solidFill>
                <a:latin typeface="Tahoma" pitchFamily="34" charset="0"/>
              </a:rPr>
              <a:t>до </a:t>
            </a:r>
            <a:r>
              <a:rPr lang="ru-RU" dirty="0" smtClean="0">
                <a:solidFill>
                  <a:srgbClr val="261135"/>
                </a:solidFill>
                <a:latin typeface="Tahoma" pitchFamily="34" charset="0"/>
              </a:rPr>
              <a:t>25</a:t>
            </a:r>
            <a:r>
              <a:rPr lang="ru-RU" sz="2800" dirty="0" smtClean="0">
                <a:solidFill>
                  <a:srgbClr val="261135"/>
                </a:solidFill>
                <a:latin typeface="Tahoma" pitchFamily="34" charset="0"/>
              </a:rPr>
              <a:t>%  связаны  с  недооценкой или несоответствующим </a:t>
            </a:r>
            <a:endParaRPr lang="en-US" sz="2800" dirty="0" smtClean="0">
              <a:solidFill>
                <a:srgbClr val="261135"/>
              </a:solidFill>
              <a:latin typeface="Tahoma" pitchFamily="34" charset="0"/>
            </a:endParaRPr>
          </a:p>
          <a:p>
            <a:pPr marL="265113" indent="-265113">
              <a:lnSpc>
                <a:spcPts val="3400"/>
              </a:lnSpc>
              <a:buNone/>
              <a:defRPr/>
            </a:pPr>
            <a:r>
              <a:rPr lang="ru-RU" sz="2800" dirty="0" smtClean="0">
                <a:solidFill>
                  <a:srgbClr val="261135"/>
                </a:solidFill>
                <a:latin typeface="Tahoma" pitchFamily="34" charset="0"/>
              </a:rPr>
              <a:t>   мониторингом</a:t>
            </a:r>
          </a:p>
          <a:p>
            <a:pPr marL="265113" indent="-265113">
              <a:lnSpc>
                <a:spcPts val="3400"/>
              </a:lnSpc>
              <a:buNone/>
              <a:defRPr/>
            </a:pPr>
            <a:endParaRPr lang="ru-RU" sz="2800" i="1" spc="100" dirty="0" smtClean="0">
              <a:ln>
                <a:solidFill>
                  <a:srgbClr val="FF0000"/>
                </a:solidFill>
              </a:ln>
              <a:solidFill>
                <a:srgbClr val="00004C"/>
              </a:solidFill>
              <a:latin typeface="Tahoma" pitchFamily="34" charset="0"/>
            </a:endParaRPr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11307" b="-478"/>
          <a:stretch>
            <a:fillRect/>
          </a:stretch>
        </p:blipFill>
        <p:spPr bwMode="auto">
          <a:xfrm>
            <a:off x="5148064" y="2996952"/>
            <a:ext cx="3810000" cy="323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313" y="142875"/>
            <a:ext cx="8715375" cy="714375"/>
          </a:xfrm>
        </p:spPr>
        <p:txBody>
          <a:bodyPr/>
          <a:lstStyle/>
          <a:p>
            <a:pPr>
              <a:defRPr/>
            </a:pPr>
            <a:r>
              <a:rPr lang="ru-RU" sz="3200" b="1" spc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sz="3200" b="1" spc="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Содержимое 5"/>
          <p:cNvSpPr>
            <a:spLocks noGrp="1"/>
          </p:cNvSpPr>
          <p:nvPr>
            <p:ph idx="1"/>
          </p:nvPr>
        </p:nvSpPr>
        <p:spPr>
          <a:xfrm>
            <a:off x="285750" y="785813"/>
            <a:ext cx="8643938" cy="5857875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defRPr/>
            </a:pPr>
            <a:r>
              <a:rPr lang="ru-RU" sz="2400" spc="100" dirty="0" smtClean="0">
                <a:latin typeface="Tahoma" pitchFamily="34" charset="0"/>
                <a:cs typeface="Tahoma" pitchFamily="34" charset="0"/>
              </a:rPr>
              <a:t>незнание оборудования или методики анестезии</a:t>
            </a:r>
            <a:r>
              <a:rPr lang="en-US" sz="2400" spc="100" dirty="0" smtClean="0">
                <a:latin typeface="Tahoma" pitchFamily="34" charset="0"/>
                <a:cs typeface="Tahoma" pitchFamily="34" charset="0"/>
              </a:rPr>
              <a:t>;</a:t>
            </a:r>
            <a:endParaRPr lang="ru-RU" sz="2400" spc="1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ts val="3000"/>
              </a:lnSpc>
              <a:defRPr/>
            </a:pPr>
            <a:r>
              <a:rPr lang="ru-RU" sz="2400" spc="100" dirty="0" smtClean="0">
                <a:latin typeface="Tahoma" pitchFamily="34" charset="0"/>
                <a:cs typeface="Tahoma" pitchFamily="34" charset="0"/>
              </a:rPr>
              <a:t>недостаточное обучение среднего медперсонала и/или контроль за ним</a:t>
            </a:r>
            <a:r>
              <a:rPr lang="en-US" sz="2400" spc="100" dirty="0" smtClean="0">
                <a:latin typeface="Tahoma" pitchFamily="34" charset="0"/>
                <a:cs typeface="Tahoma" pitchFamily="34" charset="0"/>
              </a:rPr>
              <a:t>;</a:t>
            </a:r>
            <a:endParaRPr lang="ru-RU" sz="2400" spc="1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ts val="3000"/>
              </a:lnSpc>
              <a:defRPr/>
            </a:pPr>
            <a:r>
              <a:rPr lang="ru-RU" sz="2400" spc="50" dirty="0" smtClean="0">
                <a:latin typeface="Tahoma" pitchFamily="34" charset="0"/>
                <a:cs typeface="Tahoma" pitchFamily="34" charset="0"/>
              </a:rPr>
              <a:t>недостаточная подготовка больного к анестезии</a:t>
            </a:r>
            <a:r>
              <a:rPr lang="en-US" sz="2400" spc="50" dirty="0" smtClean="0">
                <a:latin typeface="Tahoma" pitchFamily="34" charset="0"/>
                <a:cs typeface="Tahoma" pitchFamily="34" charset="0"/>
              </a:rPr>
              <a:t>;</a:t>
            </a:r>
            <a:endParaRPr lang="ru-RU" sz="2400" spc="5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ts val="3000"/>
              </a:lnSpc>
              <a:defRPr/>
            </a:pPr>
            <a:r>
              <a:rPr lang="ru-RU" sz="2400" spc="100" dirty="0" smtClean="0">
                <a:latin typeface="Tahoma" pitchFamily="34" charset="0"/>
                <a:cs typeface="Tahoma" pitchFamily="34" charset="0"/>
              </a:rPr>
              <a:t>невнимательность на этапах проведения анестезиологического пособия</a:t>
            </a:r>
            <a:r>
              <a:rPr lang="en-US" sz="2400" spc="100" dirty="0" smtClean="0">
                <a:latin typeface="Tahoma" pitchFamily="34" charset="0"/>
                <a:cs typeface="Tahoma" pitchFamily="34" charset="0"/>
              </a:rPr>
              <a:t>;</a:t>
            </a:r>
            <a:endParaRPr lang="ru-RU" sz="2400" spc="1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ts val="3000"/>
              </a:lnSpc>
              <a:defRPr/>
            </a:pPr>
            <a:r>
              <a:rPr lang="ru-RU" sz="2400" spc="100" dirty="0" smtClean="0">
                <a:latin typeface="Tahoma" pitchFamily="34" charset="0"/>
                <a:cs typeface="Tahoma" pitchFamily="34" charset="0"/>
              </a:rPr>
              <a:t>технические ошибки (напр., неправильная схема сбора дыхательного контура)</a:t>
            </a:r>
            <a:r>
              <a:rPr lang="en-US" sz="2400" spc="100" dirty="0" smtClean="0">
                <a:latin typeface="Tahoma" pitchFamily="34" charset="0"/>
                <a:cs typeface="Tahoma" pitchFamily="34" charset="0"/>
              </a:rPr>
              <a:t>.</a:t>
            </a:r>
            <a:endParaRPr lang="ru-RU" sz="2400" spc="100" dirty="0" smtClean="0">
              <a:latin typeface="Tahoma" pitchFamily="34" charset="0"/>
              <a:cs typeface="Tahoma" pitchFamily="34" charset="0"/>
            </a:endParaRPr>
          </a:p>
          <a:p>
            <a:pPr marL="182563" indent="0" algn="ctr">
              <a:lnSpc>
                <a:spcPts val="3000"/>
              </a:lnSpc>
              <a:buFont typeface="Arial" charset="0"/>
              <a:buNone/>
              <a:defRPr/>
            </a:pPr>
            <a:r>
              <a:rPr lang="ru-RU" sz="2400" spc="100" dirty="0" smtClean="0">
                <a:latin typeface="Tahoma" pitchFamily="34" charset="0"/>
                <a:cs typeface="Tahoma" pitchFamily="34" charset="0"/>
              </a:rPr>
              <a:t>По крайней мере, один из этих факторов обнаруживается в 70% выявленных критических случаях</a:t>
            </a:r>
            <a:r>
              <a:rPr lang="ru-RU" sz="2400" spc="100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  <a:defRPr/>
            </a:pPr>
            <a:r>
              <a:rPr lang="ru-RU" sz="3200" spc="100" dirty="0" smtClean="0">
                <a:solidFill>
                  <a:srgbClr val="C40000"/>
                </a:solidFill>
                <a:latin typeface="Tahoma" pitchFamily="34" charset="0"/>
                <a:cs typeface="Tahoma" pitchFamily="34" charset="0"/>
              </a:rPr>
              <a:t>Основные причины смерти и тяжелых      осложнений</a:t>
            </a:r>
            <a:endParaRPr lang="ru-RU" sz="40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347864" y="1412776"/>
            <a:ext cx="5581854" cy="5159496"/>
          </a:xfrm>
        </p:spPr>
        <p:txBody>
          <a:bodyPr>
            <a:normAutofit fontScale="62500" lnSpcReduction="20000"/>
          </a:bodyPr>
          <a:lstStyle/>
          <a:p>
            <a:pPr lvl="3">
              <a:lnSpc>
                <a:spcPts val="3800"/>
              </a:lnSpc>
              <a:spcBef>
                <a:spcPts val="0"/>
              </a:spcBef>
              <a:buNone/>
            </a:pPr>
            <a:endParaRPr lang="ru-RU" sz="2600" dirty="0" smtClean="0">
              <a:solidFill>
                <a:srgbClr val="00004C"/>
              </a:solidFill>
              <a:latin typeface="Tahoma" pitchFamily="34" charset="0"/>
            </a:endParaRPr>
          </a:p>
          <a:p>
            <a:pPr lvl="3">
              <a:lnSpc>
                <a:spcPts val="3800"/>
              </a:lnSpc>
              <a:spcBef>
                <a:spcPts val="0"/>
              </a:spcBef>
              <a:buNone/>
            </a:pPr>
            <a:r>
              <a:rPr lang="ru-RU" sz="3200" u="sng" dirty="0" smtClean="0">
                <a:latin typeface="Tahoma" pitchFamily="34" charset="0"/>
              </a:rPr>
              <a:t>нарушение проходимости ВДП</a:t>
            </a:r>
            <a:r>
              <a:rPr lang="en-US" sz="3200" u="sng" dirty="0" smtClean="0">
                <a:latin typeface="Tahoma" pitchFamily="34" charset="0"/>
              </a:rPr>
              <a:t>;</a:t>
            </a:r>
            <a:endParaRPr lang="ru-RU" sz="3200" u="sng" dirty="0" smtClean="0">
              <a:latin typeface="Tahoma" pitchFamily="34" charset="0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ru-RU" dirty="0" smtClean="0">
                <a:latin typeface="Tahoma" pitchFamily="34" charset="0"/>
              </a:rPr>
              <a:t>аспирация желудочного содержимого</a:t>
            </a:r>
            <a:r>
              <a:rPr lang="en-US" dirty="0" smtClean="0">
                <a:latin typeface="Tahoma" pitchFamily="34" charset="0"/>
              </a:rPr>
              <a:t>;</a:t>
            </a:r>
            <a:endParaRPr lang="ru-RU" dirty="0" smtClean="0">
              <a:latin typeface="Tahoma" pitchFamily="34" charset="0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ru-RU" dirty="0" smtClean="0">
                <a:latin typeface="Tahoma" pitchFamily="34" charset="0"/>
              </a:rPr>
              <a:t>лекарственная передозировка и/или ошибки при введении  лекарственных средств</a:t>
            </a:r>
            <a:r>
              <a:rPr lang="en-US" dirty="0" smtClean="0">
                <a:latin typeface="Tahoma" pitchFamily="34" charset="0"/>
              </a:rPr>
              <a:t>;</a:t>
            </a:r>
            <a:endParaRPr lang="ru-RU" dirty="0" smtClean="0">
              <a:latin typeface="Tahoma" pitchFamily="34" charset="0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ru-RU" dirty="0" smtClean="0">
                <a:latin typeface="Tahoma" pitchFamily="34" charset="0"/>
              </a:rPr>
              <a:t>неадекватный мониторинг</a:t>
            </a:r>
            <a:r>
              <a:rPr lang="en-US" dirty="0" smtClean="0">
                <a:latin typeface="Tahoma" pitchFamily="34" charset="0"/>
              </a:rPr>
              <a:t>;</a:t>
            </a:r>
            <a:endParaRPr lang="ru-RU" dirty="0" smtClean="0">
              <a:latin typeface="Tahoma" pitchFamily="34" charset="0"/>
            </a:endParaRPr>
          </a:p>
          <a:p>
            <a:pPr>
              <a:lnSpc>
                <a:spcPts val="3800"/>
              </a:lnSpc>
              <a:spcBef>
                <a:spcPts val="0"/>
              </a:spcBef>
            </a:pPr>
            <a:r>
              <a:rPr lang="ru-RU" dirty="0" smtClean="0">
                <a:latin typeface="Tahoma" pitchFamily="34" charset="0"/>
              </a:rPr>
              <a:t>погрешности послеоперационного наблюдения</a:t>
            </a:r>
            <a:r>
              <a:rPr lang="en-US" dirty="0" smtClean="0">
                <a:latin typeface="Tahoma" pitchFamily="34" charset="0"/>
              </a:rPr>
              <a:t>.</a:t>
            </a:r>
            <a:endParaRPr lang="ru-RU" dirty="0" smtClean="0">
              <a:latin typeface="Tahoma" pitchFamily="34" charset="0"/>
            </a:endParaRPr>
          </a:p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ru-RU" dirty="0" smtClean="0">
                <a:latin typeface="Tahoma" pitchFamily="34" charset="0"/>
              </a:rPr>
              <a:t>Задача – предотвратить основные осложнения.</a:t>
            </a:r>
          </a:p>
          <a:p>
            <a:endParaRPr lang="ru-RU" dirty="0"/>
          </a:p>
        </p:txBody>
      </p:sp>
      <p:pic>
        <p:nvPicPr>
          <p:cNvPr id="5" name="Picture 3" descr="собор на пасху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2060848"/>
            <a:ext cx="33528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r>
              <a:rPr lang="ru-RU" sz="3200" spc="1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Общие принципы обеспечения безопасности</a:t>
            </a:r>
            <a:endParaRPr lang="ru-RU" sz="3200" spc="1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85720" y="1428736"/>
            <a:ext cx="6786610" cy="514353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Полноценная подготовка анестезиологов-реаниматологов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.</a:t>
            </a:r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Мотивация.</a:t>
            </a: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Единые протоколы проведения анестезиологического пособия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.</a:t>
            </a:r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Обеспечение стандартов мониторинга пациентов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.</a:t>
            </a:r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r>
              <a:rPr lang="ru-RU" i="1" dirty="0" smtClean="0">
                <a:latin typeface="Tahoma" pitchFamily="34" charset="0"/>
                <a:cs typeface="Tahoma" pitchFamily="34" charset="0"/>
              </a:rPr>
              <a:t>Медицинский контроль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– клинический анализ проведенных анестезий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.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Подготовка врача-анестезиолога-реаниматолога</a:t>
            </a:r>
            <a:endParaRPr lang="ru-RU" sz="3200" spc="1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14282" y="1357298"/>
            <a:ext cx="8390166" cy="5214974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ahoma" pitchFamily="34" charset="0"/>
                <a:cs typeface="Tahoma" pitchFamily="34" charset="0"/>
              </a:rPr>
              <a:t>Субординатура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– 6 курс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медуниверситета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(на данный момент 400 аудиторных часов) – требуется не менее 800 часов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(полный год)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;</a:t>
            </a:r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интернатура – 11 месяцев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(требуется не менее двух  лет)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;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специализация и усовершенствование на рабочих местах (отделения областных больниц, клиник, РНПЦ)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;</a:t>
            </a:r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усовершенствование в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БелМАПО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и ФПК университетов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.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</TotalTime>
  <Words>2049</Words>
  <Application>Microsoft Office PowerPoint</Application>
  <PresentationFormat>Экран (4:3)</PresentationFormat>
  <Paragraphs>259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ПРОБЛЕМЫ БЕЗОПАСНОСТИ    В ПЕДИАТРИЧЕСКОЙ АНЕСТЕЗИОЛОГИИ Коваль С.Н. – зав. ОАРИТ АН УГОКБ Кулагин А.Е. – зав. кафедрой детской  анестезиологии и реаниматологии БелМАПО Минск 2019  </vt:lpstr>
      <vt:lpstr>Безопасность ребенка – предотвращение неблагоприятных исходов или повреждений во время процесса лечения или уменьшение ущерба в случае их наступления</vt:lpstr>
      <vt:lpstr>Детская анестезиология – особое место в медицине критических состояний</vt:lpstr>
      <vt:lpstr>Анестезиологическая смертность  –  показатель летальности связанный с анестезиологическим пособием, самое серьезное осложнение</vt:lpstr>
      <vt:lpstr>Анестезиологическое осложнение</vt:lpstr>
      <vt:lpstr>Проблемы</vt:lpstr>
      <vt:lpstr>Основные причины смерти и тяжелых      осложнений</vt:lpstr>
      <vt:lpstr>Общие принципы обеспечения безопасности</vt:lpstr>
      <vt:lpstr>Подготовка врача-анестезиолога-реаниматолога</vt:lpstr>
      <vt:lpstr>Анестезиологическое осложнение</vt:lpstr>
      <vt:lpstr>Анестезия и периоперативная медицина в педиатрии</vt:lpstr>
      <vt:lpstr>Слайд 12</vt:lpstr>
      <vt:lpstr>Мониторинг в детской анестезиологии</vt:lpstr>
      <vt:lpstr>Мониторинг в детской анестезиологии</vt:lpstr>
      <vt:lpstr>Анестезия у новорожденных и грудных детей</vt:lpstr>
      <vt:lpstr>Мониторинг в детской анестезиологии</vt:lpstr>
      <vt:lpstr>Слайд 17</vt:lpstr>
      <vt:lpstr>Осложнения анестезии у детей</vt:lpstr>
      <vt:lpstr>Безопасность в детской анестезиологии</vt:lpstr>
      <vt:lpstr>Фармакологические осложнения</vt:lpstr>
      <vt:lpstr>Сукцинилхолин (СХ)</vt:lpstr>
      <vt:lpstr>Проблемы с оборудованием и технические сложности. Подготовка ребенка</vt:lpstr>
      <vt:lpstr>Гипотермия</vt:lpstr>
      <vt:lpstr>Обучение и тренинг. Рекомендации Европейского союза педиатрической анестезиологии (European Society for Paediatric Anaesthesiology).</vt:lpstr>
      <vt:lpstr>Обучение и тренинг. Рекомендации Европейского союза педиатрической анестезиологии (European Society for Paediatric Anaesthesiology)</vt:lpstr>
      <vt:lpstr>Обучение и тренинг. Рекомендации Европейского союза педиатрической анестезиологии (European Society for Paediatric Anaesthesiology)</vt:lpstr>
      <vt:lpstr>Симуляционный Центр,  Вюртемберг </vt:lpstr>
      <vt:lpstr>Part 12: Pediatric Advanced Life Support: 2015 American Heart Association Guidelines Update for Cardiopulmonary Resuscitation and Emergency Cardiovascular Care. </vt:lpstr>
      <vt:lpstr>Слайд 29</vt:lpstr>
      <vt:lpstr>Healthcare Acquired Infections</vt:lpstr>
      <vt:lpstr>Рекомендации по предотвращению ВАП</vt:lpstr>
      <vt:lpstr>Слайд 32</vt:lpstr>
      <vt:lpstr>Анестезия у глубоконедоношенных детей</vt:lpstr>
      <vt:lpstr>Некоторые моменты трансфузионной терапии</vt:lpstr>
      <vt:lpstr>СРАР (continuous positive airway pressure): постоянное положительное давление в дыхательных путях</vt:lpstr>
      <vt:lpstr>Ятрогенные катастрофы в неонатологии</vt:lpstr>
      <vt:lpstr>Проблемы</vt:lpstr>
      <vt:lpstr>Слайд 38</vt:lpstr>
      <vt:lpstr>«Большие дела плохо делаются с малыми средствами». А.Дюма-отец: д'Артаньян, «Двадцать лет спустя». </vt:lpstr>
      <vt:lpstr>Выше голову!  Больше мужества -  и юмора!  Макс Фрайгерр  фон Опенгейм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  АНЕСТЕЗИОЛОГИЧЕСКОГО  ОБЕСПЕЧЕНИЯ</dc:title>
  <dc:creator>Kulagin Alexey E.</dc:creator>
  <cp:lastModifiedBy>User</cp:lastModifiedBy>
  <cp:revision>146</cp:revision>
  <dcterms:created xsi:type="dcterms:W3CDTF">2014-10-07T15:44:21Z</dcterms:created>
  <dcterms:modified xsi:type="dcterms:W3CDTF">2019-03-22T10:14:18Z</dcterms:modified>
</cp:coreProperties>
</file>